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slideshow.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7"/>
  </p:notesMasterIdLst>
  <p:sldIdLst>
    <p:sldId id="299" r:id="rId2"/>
    <p:sldId id="300" r:id="rId3"/>
    <p:sldId id="301" r:id="rId4"/>
    <p:sldId id="302" r:id="rId5"/>
    <p:sldId id="303" r:id="rId6"/>
    <p:sldId id="304" r:id="rId7"/>
    <p:sldId id="305" r:id="rId8"/>
    <p:sldId id="306" r:id="rId9"/>
    <p:sldId id="307" r:id="rId10"/>
    <p:sldId id="308" r:id="rId11"/>
    <p:sldId id="309" r:id="rId12"/>
    <p:sldId id="311" r:id="rId13"/>
    <p:sldId id="310" r:id="rId14"/>
    <p:sldId id="312" r:id="rId15"/>
    <p:sldId id="313" r:id="rId16"/>
    <p:sldId id="314" r:id="rId17"/>
    <p:sldId id="315" r:id="rId18"/>
    <p:sldId id="316" r:id="rId19"/>
    <p:sldId id="317" r:id="rId20"/>
    <p:sldId id="318" r:id="rId21"/>
    <p:sldId id="319" r:id="rId22"/>
    <p:sldId id="320" r:id="rId23"/>
    <p:sldId id="321" r:id="rId24"/>
    <p:sldId id="349" r:id="rId25"/>
    <p:sldId id="350" r:id="rId26"/>
  </p:sldIdLst>
  <p:sldSz cx="9906000" cy="6858000" type="A4"/>
  <p:notesSz cx="7104063" cy="10234613"/>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33CC"/>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15" autoAdjust="0"/>
    <p:restoredTop sz="96448" autoAdjust="0"/>
  </p:normalViewPr>
  <p:slideViewPr>
    <p:cSldViewPr>
      <p:cViewPr>
        <p:scale>
          <a:sx n="70" d="100"/>
          <a:sy n="70" d="100"/>
        </p:scale>
        <p:origin x="-918" y="-72"/>
      </p:cViewPr>
      <p:guideLst>
        <p:guide orient="horz" pos="2160"/>
        <p:guide pos="312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audio1.wav>
</file>

<file path=ppt/media/audio10.wav>
</file>

<file path=ppt/media/audio11.wav>
</file>

<file path=ppt/media/audio12.wav>
</file>

<file path=ppt/media/audio13.wav>
</file>

<file path=ppt/media/audio14.wav>
</file>

<file path=ppt/media/audio15.wav>
</file>

<file path=ppt/media/audio16.wav>
</file>

<file path=ppt/media/audio17.wav>
</file>

<file path=ppt/media/audio18.wav>
</file>

<file path=ppt/media/audio19.wav>
</file>

<file path=ppt/media/audio2.wav>
</file>

<file path=ppt/media/audio20.wav>
</file>

<file path=ppt/media/audio21.wav>
</file>

<file path=ppt/media/audio22.wav>
</file>

<file path=ppt/media/audio23.wav>
</file>

<file path=ppt/media/audio24.wav>
</file>

<file path=ppt/media/audio25.wav>
</file>

<file path=ppt/media/audio3.wav>
</file>

<file path=ppt/media/audio4.wav>
</file>

<file path=ppt/media/audio5.wav>
</file>

<file path=ppt/media/audio6.wav>
</file>

<file path=ppt/media/audio7.wav>
</file>

<file path=ppt/media/audio8.wav>
</file>

<file path=ppt/media/audio9.wav>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عنصر نائب للرأس 1"/>
          <p:cNvSpPr>
            <a:spLocks noGrp="1"/>
          </p:cNvSpPr>
          <p:nvPr>
            <p:ph type="hdr" sz="quarter"/>
          </p:nvPr>
        </p:nvSpPr>
        <p:spPr>
          <a:xfrm>
            <a:off x="4025900" y="0"/>
            <a:ext cx="3078163" cy="511175"/>
          </a:xfrm>
          <a:prstGeom prst="rect">
            <a:avLst/>
          </a:prstGeom>
        </p:spPr>
        <p:txBody>
          <a:bodyPr vert="horz" lIns="99075" tIns="49538" rIns="99075" bIns="49538" rtlCol="1"/>
          <a:lstStyle>
            <a:lvl1pPr algn="r" fontAlgn="auto">
              <a:spcBef>
                <a:spcPts val="0"/>
              </a:spcBef>
              <a:spcAft>
                <a:spcPts val="0"/>
              </a:spcAft>
              <a:defRPr sz="1300">
                <a:latin typeface="+mn-lt"/>
                <a:cs typeface="+mn-cs"/>
              </a:defRPr>
            </a:lvl1pPr>
          </a:lstStyle>
          <a:p>
            <a:pPr>
              <a:defRPr/>
            </a:pPr>
            <a:endParaRPr lang="ar-SA"/>
          </a:p>
        </p:txBody>
      </p:sp>
      <p:sp>
        <p:nvSpPr>
          <p:cNvPr id="3" name="عنصر نائب للتاريخ 2"/>
          <p:cNvSpPr>
            <a:spLocks noGrp="1"/>
          </p:cNvSpPr>
          <p:nvPr>
            <p:ph type="dt" idx="1"/>
          </p:nvPr>
        </p:nvSpPr>
        <p:spPr>
          <a:xfrm>
            <a:off x="1588" y="0"/>
            <a:ext cx="3078162" cy="511175"/>
          </a:xfrm>
          <a:prstGeom prst="rect">
            <a:avLst/>
          </a:prstGeom>
        </p:spPr>
        <p:txBody>
          <a:bodyPr vert="horz" lIns="99075" tIns="49538" rIns="99075" bIns="49538" rtlCol="1"/>
          <a:lstStyle>
            <a:lvl1pPr algn="l" fontAlgn="auto">
              <a:spcBef>
                <a:spcPts val="0"/>
              </a:spcBef>
              <a:spcAft>
                <a:spcPts val="0"/>
              </a:spcAft>
              <a:defRPr sz="1300" smtClean="0">
                <a:latin typeface="+mn-lt"/>
                <a:cs typeface="+mn-cs"/>
              </a:defRPr>
            </a:lvl1pPr>
          </a:lstStyle>
          <a:p>
            <a:pPr>
              <a:defRPr/>
            </a:pPr>
            <a:fld id="{3A3B5147-5D00-4542-AAA5-CC8E729BB81B}" type="datetimeFigureOut">
              <a:rPr lang="ar-SA"/>
              <a:pPr>
                <a:defRPr/>
              </a:pPr>
              <a:t>07/08/1442</a:t>
            </a:fld>
            <a:endParaRPr lang="ar-SA"/>
          </a:p>
        </p:txBody>
      </p:sp>
      <p:sp>
        <p:nvSpPr>
          <p:cNvPr id="4" name="عنصر نائب لصورة الشريحة 3"/>
          <p:cNvSpPr>
            <a:spLocks noGrp="1" noRot="1" noChangeAspect="1"/>
          </p:cNvSpPr>
          <p:nvPr>
            <p:ph type="sldImg" idx="2"/>
          </p:nvPr>
        </p:nvSpPr>
        <p:spPr>
          <a:xfrm>
            <a:off x="781050" y="768350"/>
            <a:ext cx="5541963" cy="3836988"/>
          </a:xfrm>
          <a:prstGeom prst="rect">
            <a:avLst/>
          </a:prstGeom>
          <a:noFill/>
          <a:ln w="12700">
            <a:solidFill>
              <a:prstClr val="black"/>
            </a:solidFill>
          </a:ln>
        </p:spPr>
        <p:txBody>
          <a:bodyPr vert="horz" lIns="99075" tIns="49538" rIns="99075" bIns="49538" rtlCol="1" anchor="ctr"/>
          <a:lstStyle/>
          <a:p>
            <a:pPr lvl="0"/>
            <a:endParaRPr lang="ar-SA" noProof="0"/>
          </a:p>
        </p:txBody>
      </p:sp>
      <p:sp>
        <p:nvSpPr>
          <p:cNvPr id="5" name="عنصر نائب للملاحظات 4"/>
          <p:cNvSpPr>
            <a:spLocks noGrp="1"/>
          </p:cNvSpPr>
          <p:nvPr>
            <p:ph type="body" sz="quarter" idx="3"/>
          </p:nvPr>
        </p:nvSpPr>
        <p:spPr>
          <a:xfrm>
            <a:off x="711200" y="4860925"/>
            <a:ext cx="5683250" cy="4605338"/>
          </a:xfrm>
          <a:prstGeom prst="rect">
            <a:avLst/>
          </a:prstGeom>
        </p:spPr>
        <p:txBody>
          <a:bodyPr vert="horz" wrap="square" lIns="99075" tIns="49538" rIns="99075" bIns="49538" numCol="1" anchor="t" anchorCtr="0" compatLnSpc="1">
            <a:prstTxWarp prst="textNoShape">
              <a:avLst/>
            </a:prstTxWarp>
            <a:normAutofit/>
          </a:bodyPr>
          <a:lstStyle/>
          <a:p>
            <a:pPr lvl="0"/>
            <a:r>
              <a:rPr lang="ar-SA" smtClean="0"/>
              <a:t>انقر لتحرير أنماط النص الرئيسي</a:t>
            </a:r>
          </a:p>
          <a:p>
            <a:pPr lvl="1"/>
            <a:r>
              <a:rPr lang="ar-SA" smtClean="0"/>
              <a:t>المستوى الثاني</a:t>
            </a:r>
          </a:p>
          <a:p>
            <a:pPr lvl="2"/>
            <a:r>
              <a:rPr lang="ar-SA" smtClean="0"/>
              <a:t>المستوى الثالث</a:t>
            </a:r>
          </a:p>
          <a:p>
            <a:pPr lvl="3"/>
            <a:r>
              <a:rPr lang="ar-SA" smtClean="0"/>
              <a:t>المستوى الرابع</a:t>
            </a:r>
          </a:p>
          <a:p>
            <a:pPr lvl="4"/>
            <a:r>
              <a:rPr lang="ar-SA" smtClean="0"/>
              <a:t>المستوى الخامس</a:t>
            </a:r>
          </a:p>
        </p:txBody>
      </p:sp>
      <p:sp>
        <p:nvSpPr>
          <p:cNvPr id="6" name="عنصر نائب للتذييل 5"/>
          <p:cNvSpPr>
            <a:spLocks noGrp="1"/>
          </p:cNvSpPr>
          <p:nvPr>
            <p:ph type="ftr" sz="quarter" idx="4"/>
          </p:nvPr>
        </p:nvSpPr>
        <p:spPr>
          <a:xfrm>
            <a:off x="4025900" y="9721850"/>
            <a:ext cx="3078163" cy="511175"/>
          </a:xfrm>
          <a:prstGeom prst="rect">
            <a:avLst/>
          </a:prstGeom>
        </p:spPr>
        <p:txBody>
          <a:bodyPr vert="horz" lIns="99075" tIns="49538" rIns="99075" bIns="49538" rtlCol="1" anchor="b"/>
          <a:lstStyle>
            <a:lvl1pPr algn="r" fontAlgn="auto">
              <a:spcBef>
                <a:spcPts val="0"/>
              </a:spcBef>
              <a:spcAft>
                <a:spcPts val="0"/>
              </a:spcAft>
              <a:defRPr sz="1300">
                <a:latin typeface="+mn-lt"/>
                <a:cs typeface="+mn-cs"/>
              </a:defRPr>
            </a:lvl1pPr>
          </a:lstStyle>
          <a:p>
            <a:pPr>
              <a:defRPr/>
            </a:pPr>
            <a:endParaRPr lang="ar-SA"/>
          </a:p>
        </p:txBody>
      </p:sp>
      <p:sp>
        <p:nvSpPr>
          <p:cNvPr id="7" name="عنصر نائب لرقم الشريحة 6"/>
          <p:cNvSpPr>
            <a:spLocks noGrp="1"/>
          </p:cNvSpPr>
          <p:nvPr>
            <p:ph type="sldNum" sz="quarter" idx="5"/>
          </p:nvPr>
        </p:nvSpPr>
        <p:spPr>
          <a:xfrm>
            <a:off x="1588" y="9721850"/>
            <a:ext cx="3078162" cy="511175"/>
          </a:xfrm>
          <a:prstGeom prst="rect">
            <a:avLst/>
          </a:prstGeom>
        </p:spPr>
        <p:txBody>
          <a:bodyPr vert="horz" lIns="99075" tIns="49538" rIns="99075" bIns="49538" rtlCol="1" anchor="b"/>
          <a:lstStyle>
            <a:lvl1pPr algn="l" fontAlgn="auto">
              <a:spcBef>
                <a:spcPts val="0"/>
              </a:spcBef>
              <a:spcAft>
                <a:spcPts val="0"/>
              </a:spcAft>
              <a:defRPr sz="1300" smtClean="0">
                <a:latin typeface="+mn-lt"/>
                <a:cs typeface="+mn-cs"/>
              </a:defRPr>
            </a:lvl1pPr>
          </a:lstStyle>
          <a:p>
            <a:pPr>
              <a:defRPr/>
            </a:pPr>
            <a:fld id="{1115D144-B99F-4B79-B7F8-8111E31492E0}" type="slidenum">
              <a:rPr lang="ar-SA"/>
              <a:pPr>
                <a:defRPr/>
              </a:pPr>
              <a:t>‹#›</a:t>
            </a:fld>
            <a:endParaRPr lang="ar-SA"/>
          </a:p>
        </p:txBody>
      </p:sp>
    </p:spTree>
    <p:extLst>
      <p:ext uri="{BB962C8B-B14F-4D97-AF65-F5344CB8AC3E}">
        <p14:creationId xmlns:p14="http://schemas.microsoft.com/office/powerpoint/2010/main" val="1280399719"/>
      </p:ext>
    </p:extLst>
  </p:cSld>
  <p:clrMap bg1="lt1" tx1="dk1" bg2="lt2" tx2="dk2" accent1="accent1" accent2="accent2" accent3="accent3" accent4="accent4" accent5="accent5" accent6="accent6" hlink="hlink" folHlink="folHlink"/>
  <p:notesStyle>
    <a:lvl1pPr algn="r" rtl="1" fontAlgn="base">
      <a:spcBef>
        <a:spcPct val="30000"/>
      </a:spcBef>
      <a:spcAft>
        <a:spcPct val="0"/>
      </a:spcAft>
      <a:defRPr sz="1200" kern="1200">
        <a:solidFill>
          <a:schemeClr val="tx1"/>
        </a:solidFill>
        <a:latin typeface="+mn-lt"/>
        <a:ea typeface="+mn-ea"/>
        <a:cs typeface="Arial" charset="0"/>
      </a:defRPr>
    </a:lvl1pPr>
    <a:lvl2pPr marL="457200" algn="r" rtl="1" fontAlgn="base">
      <a:spcBef>
        <a:spcPct val="30000"/>
      </a:spcBef>
      <a:spcAft>
        <a:spcPct val="0"/>
      </a:spcAft>
      <a:defRPr sz="1200" kern="1200">
        <a:solidFill>
          <a:schemeClr val="tx1"/>
        </a:solidFill>
        <a:latin typeface="+mn-lt"/>
        <a:ea typeface="+mn-ea"/>
        <a:cs typeface="Arial" charset="0"/>
      </a:defRPr>
    </a:lvl2pPr>
    <a:lvl3pPr marL="914400" algn="r" rtl="1" fontAlgn="base">
      <a:spcBef>
        <a:spcPct val="30000"/>
      </a:spcBef>
      <a:spcAft>
        <a:spcPct val="0"/>
      </a:spcAft>
      <a:defRPr sz="1200" kern="1200">
        <a:solidFill>
          <a:schemeClr val="tx1"/>
        </a:solidFill>
        <a:latin typeface="+mn-lt"/>
        <a:ea typeface="+mn-ea"/>
        <a:cs typeface="Arial" charset="0"/>
      </a:defRPr>
    </a:lvl3pPr>
    <a:lvl4pPr marL="1371600" algn="r" rtl="1" fontAlgn="base">
      <a:spcBef>
        <a:spcPct val="30000"/>
      </a:spcBef>
      <a:spcAft>
        <a:spcPct val="0"/>
      </a:spcAft>
      <a:defRPr sz="1200" kern="1200">
        <a:solidFill>
          <a:schemeClr val="tx1"/>
        </a:solidFill>
        <a:latin typeface="+mn-lt"/>
        <a:ea typeface="+mn-ea"/>
        <a:cs typeface="Arial" charset="0"/>
      </a:defRPr>
    </a:lvl4pPr>
    <a:lvl5pPr marL="1828800" algn="r" rtl="1" fontAlgn="base">
      <a:spcBef>
        <a:spcPct val="30000"/>
      </a:spcBef>
      <a:spcAft>
        <a:spcPct val="0"/>
      </a:spcAft>
      <a:defRPr sz="1200" kern="1200">
        <a:solidFill>
          <a:schemeClr val="tx1"/>
        </a:solidFill>
        <a:latin typeface="+mn-lt"/>
        <a:ea typeface="+mn-ea"/>
        <a:cs typeface="Arial" charset="0"/>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عنصر نائب لصورة الشريحة 1"/>
          <p:cNvSpPr>
            <a:spLocks noGrp="1" noRot="1" noChangeAspect="1" noTextEdit="1"/>
          </p:cNvSpPr>
          <p:nvPr>
            <p:ph type="sldImg"/>
          </p:nvPr>
        </p:nvSpPr>
        <p:spPr bwMode="auto">
          <a:xfrm>
            <a:off x="404813" y="247650"/>
            <a:ext cx="6294437" cy="4357688"/>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6" name="عنصر نائب للملاحظات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endParaRPr lang="ar-SA" smtClean="0"/>
          </a:p>
        </p:txBody>
      </p:sp>
      <p:sp>
        <p:nvSpPr>
          <p:cNvPr id="6147" name="عنصر نائب لرقم الشريحة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fontAlgn="base">
              <a:spcBef>
                <a:spcPct val="0"/>
              </a:spcBef>
              <a:spcAft>
                <a:spcPct val="0"/>
              </a:spcAft>
            </a:pPr>
            <a:fld id="{70C188B2-362D-4283-BECB-E080FFD18321}" type="slidenum">
              <a:rPr lang="ar-SA"/>
              <a:pPr fontAlgn="base">
                <a:spcBef>
                  <a:spcPct val="0"/>
                </a:spcBef>
                <a:spcAft>
                  <a:spcPct val="0"/>
                </a:spcAft>
              </a:pPr>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spcBef>
                <a:spcPct val="0"/>
              </a:spcBef>
            </a:pPr>
            <a:r>
              <a:rPr lang="ar-SA" smtClean="0"/>
              <a:t>نلاحظ من الشكل، إذا كان قيد المشاركة خط واحد فهذا يدل على أن نوع المشاركة اختياري وتكون قيمته تساوي 0، أما إذا كان قيد المشاركة خط مزدوج فإن هذا يدل على نوع المشاركة إلزامي وتكون قيمته تساوي 1. يتم كتابة قيمة قيد الأصل في الاتجاه المعاكس للكيان المتعلقة به، بمعنى قيمة قيد الأصل الخاصة بكيان الفرع تكتب بمحاذاة كيان الموظف، أما قيمة قيد الأصل الخاصة بكيان الموظف فتكتب بمحاذاة كيان الفرع.</a:t>
            </a:r>
            <a:endParaRPr lang="en-US" smtClean="0"/>
          </a:p>
        </p:txBody>
      </p:sp>
      <p:sp>
        <p:nvSpPr>
          <p:cNvPr id="4198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fontAlgn="base">
              <a:spcBef>
                <a:spcPct val="0"/>
              </a:spcBef>
              <a:spcAft>
                <a:spcPct val="0"/>
              </a:spcAft>
            </a:pPr>
            <a:fld id="{87B7D7C2-30E3-4518-8494-B0EDE4FFED13}" type="slidenum">
              <a:rPr lang="ar-SA"/>
              <a:pPr fontAlgn="base">
                <a:spcBef>
                  <a:spcPct val="0"/>
                </a:spcBef>
                <a:spcAft>
                  <a:spcPct val="0"/>
                </a:spcAft>
              </a:pPr>
              <a:t>23</a:t>
            </a:fld>
            <a:endParaRPr lang="ar-S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noTextEdit="1"/>
          </p:cNvSpPr>
          <p:nvPr>
            <p:ph type="sldImg"/>
          </p:nvPr>
        </p:nvSpPr>
        <p:spPr bwMode="auto">
          <a:xfrm>
            <a:off x="404813" y="247650"/>
            <a:ext cx="6294437" cy="435927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a:spcBef>
                <a:spcPct val="0"/>
              </a:spcBef>
            </a:pPr>
            <a:endParaRPr lang="en-US" smtClean="0"/>
          </a:p>
        </p:txBody>
      </p:sp>
      <p:sp>
        <p:nvSpPr>
          <p:cNvPr id="4403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rtl="1" fontAlgn="base">
              <a:spcBef>
                <a:spcPct val="0"/>
              </a:spcBef>
              <a:spcAft>
                <a:spcPct val="0"/>
              </a:spcAft>
            </a:pPr>
            <a:fld id="{F70B5697-90D3-423F-AB9B-9CCEB36556F1}" type="slidenum">
              <a:rPr lang="ar-SA">
                <a:latin typeface="Arial" charset="0"/>
              </a:rPr>
              <a:pPr rtl="1" fontAlgn="base">
                <a:spcBef>
                  <a:spcPct val="0"/>
                </a:spcBef>
                <a:spcAft>
                  <a:spcPct val="0"/>
                </a:spcAft>
              </a:pPr>
              <a:t>24</a:t>
            </a:fld>
            <a:endParaRPr lang="en-GB">
              <a:latin typeface="Arial"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0034337"/>
      </p:ext>
    </p:extLst>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a:prstGeom prst="rect">
            <a:avLst/>
          </a:prstGeom>
        </p:spPr>
        <p:txBody>
          <a:bodyPr/>
          <a:lstStyle/>
          <a:p>
            <a:r>
              <a:rPr lang="en-US"/>
              <a:t>Click to edit Master title style</a:t>
            </a:r>
            <a:endParaRPr lang="en-GB"/>
          </a:p>
        </p:txBody>
      </p:sp>
      <p:sp>
        <p:nvSpPr>
          <p:cNvPr id="3" name="Content Placeholder 2"/>
          <p:cNvSpPr>
            <a:spLocks noGrp="1"/>
          </p:cNvSpPr>
          <p:nvPr>
            <p:ph idx="1"/>
          </p:nvPr>
        </p:nvSpPr>
        <p:spPr>
          <a:xfrm>
            <a:off x="495300" y="1600202"/>
            <a:ext cx="89154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800019595"/>
      </p:ext>
    </p:extLst>
  </p:cSld>
  <p:clrMapOvr>
    <a:masterClrMapping/>
  </p:clrMapOvr>
  <p:transition spd="slow">
    <p:fad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95300" y="274638"/>
            <a:ext cx="8915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GB" smtClean="0"/>
          </a:p>
        </p:txBody>
      </p:sp>
      <p:sp>
        <p:nvSpPr>
          <p:cNvPr id="1027" name="Text Placeholder 2"/>
          <p:cNvSpPr>
            <a:spLocks noGrp="1"/>
          </p:cNvSpPr>
          <p:nvPr>
            <p:ph type="body" idx="1"/>
          </p:nvPr>
        </p:nvSpPr>
        <p:spPr bwMode="auto">
          <a:xfrm>
            <a:off x="495300" y="1600200"/>
            <a:ext cx="89154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smtClean="0"/>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Lst>
  <p:transition spd="slow">
    <p:fade/>
  </p:transition>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audio" Target="../media/audio1.wa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0.wav"/></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1.wav"/></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2.wav"/></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3.wav"/></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4.wav"/></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5.wav"/></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6.wav"/></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7.wav"/></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8.wav"/></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19.wav"/></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audio" Target="../media/audio2.wav"/></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20.wav"/></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21.wav"/></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22.wav"/></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audio" Target="../media/audio23.wav"/><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audio" Target="../media/audio24.wav"/><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audio" Target="../media/audio25.wav"/><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3.wav"/></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4.wav"/></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5.wav"/></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6.wav"/></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7.wav"/></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8.wav"/></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audio" Target="../media/audio9.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ctrTitle" idx="4294967295"/>
          </p:nvPr>
        </p:nvSpPr>
        <p:spPr>
          <a:xfrm>
            <a:off x="1316038" y="782638"/>
            <a:ext cx="6678612" cy="990600"/>
          </a:xfrm>
        </p:spPr>
        <p:txBody>
          <a:bodyPr rtlCol="0">
            <a:normAutofit fontScale="90000"/>
          </a:bodyPr>
          <a:lstStyle/>
          <a:p>
            <a:pPr fontAlgn="auto">
              <a:spcAft>
                <a:spcPts val="0"/>
              </a:spcAft>
              <a:defRPr/>
            </a:pPr>
            <a:r>
              <a:rPr lang="ar-SA" sz="3600" dirty="0">
                <a:cs typeface="PT Bold Heading" pitchFamily="2" charset="-78"/>
              </a:rPr>
              <a:t>جامعة طرابلس</a:t>
            </a:r>
            <a:r>
              <a:rPr lang="en-GB" sz="3600" dirty="0">
                <a:cs typeface="PT Bold Heading" pitchFamily="2" charset="-78"/>
              </a:rPr>
              <a:t/>
            </a:r>
            <a:br>
              <a:rPr lang="en-GB" sz="3600" dirty="0">
                <a:cs typeface="PT Bold Heading" pitchFamily="2" charset="-78"/>
              </a:rPr>
            </a:br>
            <a:r>
              <a:rPr lang="ar-SA" sz="3600" dirty="0">
                <a:cs typeface="PT Bold Heading" pitchFamily="2" charset="-78"/>
              </a:rPr>
              <a:t>كلية تقنية المعلومات</a:t>
            </a:r>
            <a:endParaRPr lang="en-US" sz="3600" dirty="0">
              <a:cs typeface="PT Bold Heading" pitchFamily="2" charset="-78"/>
            </a:endParaRPr>
          </a:p>
        </p:txBody>
      </p:sp>
      <p:sp>
        <p:nvSpPr>
          <p:cNvPr id="9219" name="Subtitle 2"/>
          <p:cNvSpPr>
            <a:spLocks noGrp="1"/>
          </p:cNvSpPr>
          <p:nvPr>
            <p:ph type="subTitle" idx="4294967295"/>
          </p:nvPr>
        </p:nvSpPr>
        <p:spPr>
          <a:xfrm>
            <a:off x="165100" y="2743200"/>
            <a:ext cx="9634538" cy="533400"/>
          </a:xfrm>
        </p:spPr>
        <p:txBody>
          <a:bodyPr rtlCol="0">
            <a:noAutofit/>
          </a:bodyPr>
          <a:lstStyle/>
          <a:p>
            <a:pPr algn="ctr" fontAlgn="auto">
              <a:spcAft>
                <a:spcPts val="0"/>
              </a:spcAft>
              <a:buFont typeface="Wingdings 3" pitchFamily="18" charset="2"/>
              <a:buNone/>
              <a:defRPr/>
            </a:pPr>
            <a:r>
              <a:rPr lang="ar-SA" sz="2800" b="1" dirty="0">
                <a:solidFill>
                  <a:srgbClr val="0000CC"/>
                </a:solidFill>
                <a:latin typeface="Traditional Arabic" pitchFamily="18" charset="-78"/>
                <a:cs typeface="Traditional Arabic" pitchFamily="18" charset="-78"/>
              </a:rPr>
              <a:t>مقدمة في قواعد البيانات</a:t>
            </a:r>
          </a:p>
          <a:p>
            <a:pPr algn="ctr" fontAlgn="auto">
              <a:spcAft>
                <a:spcPts val="0"/>
              </a:spcAft>
              <a:buFont typeface="Wingdings 3" pitchFamily="18" charset="2"/>
              <a:buNone/>
              <a:defRPr/>
            </a:pPr>
            <a:r>
              <a:rPr lang="ar-SA" sz="2800" b="1" dirty="0">
                <a:solidFill>
                  <a:srgbClr val="0000CC"/>
                </a:solidFill>
                <a:latin typeface="Traditional Arabic" pitchFamily="18" charset="-78"/>
                <a:cs typeface="Traditional Arabic" pitchFamily="18" charset="-78"/>
              </a:rPr>
              <a:t>   </a:t>
            </a:r>
            <a:r>
              <a:rPr lang="en-GB" sz="2800" b="1" dirty="0">
                <a:solidFill>
                  <a:srgbClr val="0000CC"/>
                </a:solidFill>
                <a:latin typeface="Traditional Arabic" pitchFamily="18" charset="-78"/>
                <a:cs typeface="Traditional Arabic" pitchFamily="18" charset="-78"/>
              </a:rPr>
              <a:t>Introduction to </a:t>
            </a:r>
            <a:r>
              <a:rPr lang="en-US" sz="2800" b="1" dirty="0">
                <a:solidFill>
                  <a:srgbClr val="0000FF"/>
                </a:solidFill>
                <a:latin typeface="Traditional Arabic" pitchFamily="18" charset="-78"/>
                <a:cs typeface="Traditional Arabic" pitchFamily="18" charset="-78"/>
              </a:rPr>
              <a:t>Databases </a:t>
            </a:r>
            <a:r>
              <a:rPr lang="en-US" sz="2800" dirty="0">
                <a:solidFill>
                  <a:srgbClr val="0000CC"/>
                </a:solidFill>
                <a:latin typeface="Traditional Arabic" pitchFamily="18" charset="-78"/>
                <a:cs typeface="Traditional Arabic" pitchFamily="18" charset="-78"/>
              </a:rPr>
              <a:t/>
            </a:r>
            <a:br>
              <a:rPr lang="en-US" sz="2800" dirty="0">
                <a:solidFill>
                  <a:srgbClr val="0000CC"/>
                </a:solidFill>
                <a:latin typeface="Traditional Arabic" pitchFamily="18" charset="-78"/>
                <a:cs typeface="Traditional Arabic" pitchFamily="18" charset="-78"/>
              </a:rPr>
            </a:br>
            <a:r>
              <a:rPr lang="en-US" sz="2800" dirty="0">
                <a:solidFill>
                  <a:srgbClr val="0000CC"/>
                </a:solidFill>
                <a:latin typeface="Traditional Arabic" pitchFamily="18" charset="-78"/>
                <a:cs typeface="Traditional Arabic" pitchFamily="18" charset="-78"/>
              </a:rPr>
              <a:t> </a:t>
            </a:r>
            <a:r>
              <a:rPr lang="en-US" sz="2800" b="1" dirty="0">
                <a:solidFill>
                  <a:srgbClr val="FF0000"/>
                </a:solidFill>
                <a:latin typeface="Traditional Arabic" pitchFamily="18" charset="-78"/>
                <a:cs typeface="Traditional Arabic" pitchFamily="18" charset="-78"/>
              </a:rPr>
              <a:t>ITGS228</a:t>
            </a:r>
            <a:r>
              <a:rPr lang="en-US" altLang="ar-SA" sz="2800" b="1" dirty="0">
                <a:latin typeface="Traditional Arabic" pitchFamily="18" charset="-78"/>
                <a:cs typeface="Traditional Arabic" pitchFamily="18" charset="-78"/>
              </a:rPr>
              <a:t> </a:t>
            </a:r>
            <a:r>
              <a:rPr lang="en-US" sz="2800" dirty="0">
                <a:solidFill>
                  <a:srgbClr val="0000CC"/>
                </a:solidFill>
                <a:latin typeface="Traditional Arabic" pitchFamily="18" charset="-78"/>
                <a:cs typeface="Traditional Arabic" pitchFamily="18" charset="-78"/>
              </a:rPr>
              <a:t/>
            </a:r>
            <a:br>
              <a:rPr lang="en-US" sz="2800" dirty="0">
                <a:solidFill>
                  <a:srgbClr val="0000CC"/>
                </a:solidFill>
                <a:latin typeface="Traditional Arabic" pitchFamily="18" charset="-78"/>
                <a:cs typeface="Traditional Arabic" pitchFamily="18" charset="-78"/>
              </a:rPr>
            </a:br>
            <a:r>
              <a:rPr lang="en-GB" sz="2800" dirty="0" err="1">
                <a:solidFill>
                  <a:srgbClr val="FF0000"/>
                </a:solidFill>
                <a:latin typeface="Traditional Arabic" pitchFamily="18" charset="-78"/>
                <a:cs typeface="Traditional Arabic" pitchFamily="18" charset="-78"/>
              </a:rPr>
              <a:t>h.ebrahem</a:t>
            </a:r>
            <a:r>
              <a:rPr lang="ar-SA" sz="2800" dirty="0">
                <a:solidFill>
                  <a:srgbClr val="FF0000"/>
                </a:solidFill>
                <a:latin typeface="Traditional Arabic" pitchFamily="18" charset="-78"/>
                <a:cs typeface="Traditional Arabic" pitchFamily="18" charset="-78"/>
              </a:rPr>
              <a:t>@</a:t>
            </a:r>
            <a:r>
              <a:rPr lang="en-GB" sz="2800" dirty="0" err="1">
                <a:solidFill>
                  <a:srgbClr val="FF0000"/>
                </a:solidFill>
                <a:latin typeface="Traditional Arabic" pitchFamily="18" charset="-78"/>
                <a:cs typeface="Traditional Arabic" pitchFamily="18" charset="-78"/>
              </a:rPr>
              <a:t>uot.edu.ly</a:t>
            </a:r>
            <a:endParaRPr lang="en-US" sz="2800" dirty="0">
              <a:solidFill>
                <a:srgbClr val="0000CC"/>
              </a:solidFill>
              <a:latin typeface="Traditional Arabic" pitchFamily="18" charset="-78"/>
              <a:cs typeface="Traditional Arabic" pitchFamily="18" charset="-78"/>
            </a:endParaRPr>
          </a:p>
          <a:p>
            <a:pPr algn="ctr" fontAlgn="auto">
              <a:spcAft>
                <a:spcPts val="0"/>
              </a:spcAft>
              <a:buFont typeface="Wingdings 3" pitchFamily="18" charset="2"/>
              <a:buNone/>
              <a:defRPr/>
            </a:pPr>
            <a:r>
              <a:rPr lang="ar-SA" sz="2800" b="1" dirty="0">
                <a:latin typeface="Traditional Arabic" pitchFamily="18" charset="-78"/>
                <a:cs typeface="Traditional Arabic" pitchFamily="18" charset="-78"/>
              </a:rPr>
              <a:t>الأستاذ - حسن علي حسن</a:t>
            </a:r>
          </a:p>
          <a:p>
            <a:pPr marL="0" indent="0" algn="ctr" rtl="1" fontAlgn="auto">
              <a:spcAft>
                <a:spcPts val="0"/>
              </a:spcAft>
              <a:buFont typeface="Arial" pitchFamily="34" charset="0"/>
              <a:buNone/>
              <a:defRPr/>
            </a:pPr>
            <a:r>
              <a:rPr lang="ar-SA" sz="2800" b="1" dirty="0">
                <a:solidFill>
                  <a:srgbClr val="0033CC"/>
                </a:solidFill>
                <a:latin typeface="Traditional Arabic" pitchFamily="18" charset="-78"/>
                <a:cs typeface="Traditional Arabic" pitchFamily="18" charset="-78"/>
              </a:rPr>
              <a:t>المحاضرة </a:t>
            </a:r>
            <a:r>
              <a:rPr lang="ar-SA" sz="2800" b="1" dirty="0" smtClean="0">
                <a:solidFill>
                  <a:srgbClr val="0033CC"/>
                </a:solidFill>
                <a:latin typeface="Traditional Arabic" pitchFamily="18" charset="-78"/>
                <a:cs typeface="Traditional Arabic" pitchFamily="18" charset="-78"/>
              </a:rPr>
              <a:t>الخامسة - الجزء الأول </a:t>
            </a:r>
            <a:r>
              <a:rPr lang="ar-SA" sz="2800" b="1" dirty="0">
                <a:solidFill>
                  <a:srgbClr val="0033CC"/>
                </a:solidFill>
                <a:latin typeface="Traditional Arabic" pitchFamily="18" charset="-78"/>
                <a:cs typeface="Traditional Arabic" pitchFamily="18" charset="-78"/>
              </a:rPr>
              <a:t>– </a:t>
            </a:r>
            <a:r>
              <a:rPr lang="ar-SA" sz="2800" b="1" dirty="0" smtClean="0">
                <a:latin typeface="Traditional Arabic" pitchFamily="18" charset="-78"/>
                <a:cs typeface="Traditional Arabic" pitchFamily="18" charset="-78"/>
              </a:rPr>
              <a:t>مخطط علاقة الكيان</a:t>
            </a:r>
            <a:endParaRPr lang="en-US" sz="2800" b="1" dirty="0" smtClean="0">
              <a:latin typeface="Traditional Arabic" pitchFamily="18" charset="-78"/>
              <a:cs typeface="Traditional Arabic" pitchFamily="18" charset="-78"/>
            </a:endParaRPr>
          </a:p>
          <a:p>
            <a:pPr marL="0" indent="0" algn="ctr" rtl="1" fontAlgn="auto">
              <a:spcAft>
                <a:spcPts val="0"/>
              </a:spcAft>
              <a:buFont typeface="Arial" pitchFamily="34" charset="0"/>
              <a:buNone/>
              <a:defRPr/>
            </a:pPr>
            <a:r>
              <a:rPr lang="ar-SA" sz="2800" b="1" dirty="0" smtClean="0">
                <a:latin typeface="Traditional Arabic" pitchFamily="18" charset="-78"/>
                <a:cs typeface="Traditional Arabic" pitchFamily="18" charset="-78"/>
              </a:rPr>
              <a:t> </a:t>
            </a:r>
            <a:r>
              <a:rPr lang="en-GB" sz="2800" b="1" dirty="0">
                <a:latin typeface="Traditional Arabic" pitchFamily="18" charset="-78"/>
                <a:cs typeface="Traditional Arabic" pitchFamily="18" charset="-78"/>
              </a:rPr>
              <a:t>Entity–Relationship </a:t>
            </a:r>
            <a:r>
              <a:rPr lang="en-GB" sz="2800" b="1" dirty="0" smtClean="0">
                <a:latin typeface="Traditional Arabic" pitchFamily="18" charset="-78"/>
                <a:cs typeface="Traditional Arabic" pitchFamily="18" charset="-78"/>
              </a:rPr>
              <a:t>Diagram ERD</a:t>
            </a:r>
            <a:endParaRPr lang="en-US" sz="2800" dirty="0">
              <a:latin typeface="Traditional Arabic" pitchFamily="18" charset="-78"/>
              <a:cs typeface="Traditional Arabic" pitchFamily="18" charset="-78"/>
            </a:endParaRPr>
          </a:p>
          <a:p>
            <a:pPr algn="ctr" fontAlgn="auto">
              <a:spcAft>
                <a:spcPts val="0"/>
              </a:spcAft>
              <a:buFont typeface="Arial" pitchFamily="34" charset="0"/>
              <a:buNone/>
              <a:defRPr/>
            </a:pPr>
            <a:endParaRPr lang="en-US" sz="2800" b="1" dirty="0">
              <a:latin typeface="Traditional Arabic" pitchFamily="18" charset="-78"/>
              <a:cs typeface="Traditional Arabic" pitchFamily="18" charset="-78"/>
            </a:endParaRPr>
          </a:p>
        </p:txBody>
      </p:sp>
      <p:cxnSp>
        <p:nvCxnSpPr>
          <p:cNvPr id="5" name="Straight Connector 4"/>
          <p:cNvCxnSpPr/>
          <p:nvPr/>
        </p:nvCxnSpPr>
        <p:spPr>
          <a:xfrm>
            <a:off x="774700" y="2514600"/>
            <a:ext cx="8280400" cy="1588"/>
          </a:xfrm>
          <a:prstGeom prst="line">
            <a:avLst/>
          </a:prstGeom>
          <a:ln w="6350">
            <a:prstDash val="dash"/>
          </a:ln>
        </p:spPr>
        <p:style>
          <a:lnRef idx="1">
            <a:schemeClr val="accent1"/>
          </a:lnRef>
          <a:fillRef idx="0">
            <a:schemeClr val="accent1"/>
          </a:fillRef>
          <a:effectRef idx="0">
            <a:schemeClr val="accent1"/>
          </a:effectRef>
          <a:fontRef idx="minor">
            <a:schemeClr val="tx1"/>
          </a:fontRef>
        </p:style>
      </p:cxnSp>
      <p:pic>
        <p:nvPicPr>
          <p:cNvPr id="8" name="صورة 7" descr="it_logo.png"/>
          <p:cNvPicPr>
            <a:picLocks noChangeAspect="1"/>
          </p:cNvPicPr>
          <p:nvPr/>
        </p:nvPicPr>
        <p:blipFill>
          <a:blip r:embed="rId4"/>
          <a:stretch>
            <a:fillRect/>
          </a:stretch>
        </p:blipFill>
        <p:spPr>
          <a:xfrm>
            <a:off x="117475" y="115888"/>
            <a:ext cx="1819275" cy="1441450"/>
          </a:xfrm>
          <a:prstGeom prst="rect">
            <a:avLst/>
          </a:prstGeom>
          <a:ln>
            <a:noFill/>
          </a:ln>
          <a:effectLst>
            <a:outerShdw blurRad="292100" dist="139700" dir="2700000" algn="tl" rotWithShape="0">
              <a:srgbClr val="333333">
                <a:alpha val="65000"/>
              </a:srgbClr>
            </a:outerShdw>
          </a:effectLst>
        </p:spPr>
      </p:pic>
      <p:pic>
        <p:nvPicPr>
          <p:cNvPr id="9" name="صورة 8" descr="uni_logo.png"/>
          <p:cNvPicPr>
            <a:picLocks noChangeAspect="1"/>
          </p:cNvPicPr>
          <p:nvPr/>
        </p:nvPicPr>
        <p:blipFill>
          <a:blip r:embed="rId5"/>
          <a:stretch>
            <a:fillRect/>
          </a:stretch>
        </p:blipFill>
        <p:spPr>
          <a:xfrm>
            <a:off x="7059613" y="115888"/>
            <a:ext cx="2724150" cy="2122487"/>
          </a:xfrm>
          <a:prstGeom prst="rect">
            <a:avLst/>
          </a:prstGeom>
          <a:ln>
            <a:noFill/>
          </a:ln>
          <a:effectLst>
            <a:outerShdw blurRad="292100" dist="139700" dir="2700000" algn="tl" rotWithShape="0">
              <a:srgbClr val="333333">
                <a:alpha val="65000"/>
              </a:srgbClr>
            </a:outerShdw>
          </a:effectLst>
        </p:spPr>
      </p:pic>
      <p:pic>
        <p:nvPicPr>
          <p:cNvPr id="5127" name="~PP21448.WAV">
            <a:hlinkClick r:id="" action="ppaction://media"/>
          </p:cNvPr>
          <p:cNvPicPr>
            <a:picLocks noRot="1" noChangeAspect="1" noChangeArrowheads="1"/>
          </p:cNvPicPr>
          <p:nvPr>
            <a:wavAudioFile r:embed="rId1" name="~PP2631.WAV"/>
          </p:nvPr>
        </p:nvPicPr>
        <p:blipFill>
          <a:blip r:embed="rId6">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5616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51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12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00CC"/>
                </a:solidFill>
                <a:latin typeface="Traditional Arabic" pitchFamily="18" charset="-78"/>
                <a:cs typeface="Traditional Arabic" pitchFamily="18" charset="-78"/>
              </a:rPr>
              <a:t>الصفة البسيطة </a:t>
            </a:r>
            <a:r>
              <a:rPr lang="en-GB" sz="3200" b="1" dirty="0">
                <a:solidFill>
                  <a:srgbClr val="0000CC"/>
                </a:solidFill>
                <a:latin typeface="Traditional Arabic" pitchFamily="18" charset="-78"/>
                <a:cs typeface="Traditional Arabic" pitchFamily="18" charset="-78"/>
              </a:rPr>
              <a:t>Simple Attribute</a:t>
            </a:r>
            <a:endParaRPr lang="en-US" sz="3200" b="1" dirty="0">
              <a:solidFill>
                <a:srgbClr val="0000CC"/>
              </a:solidFill>
              <a:latin typeface="Traditional Arabic" pitchFamily="18" charset="-78"/>
              <a:ea typeface="+mj-ea"/>
              <a:cs typeface="Traditional Arabic" pitchFamily="18" charset="-78"/>
            </a:endParaRPr>
          </a:p>
        </p:txBody>
      </p:sp>
      <p:sp>
        <p:nvSpPr>
          <p:cNvPr id="27650" name="Rectangle 3"/>
          <p:cNvSpPr txBox="1">
            <a:spLocks noChangeArrowheads="1"/>
          </p:cNvSpPr>
          <p:nvPr/>
        </p:nvSpPr>
        <p:spPr bwMode="auto">
          <a:xfrm>
            <a:off x="671513" y="827088"/>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buFont typeface="Arial" charset="0"/>
              <a:buChar char="•"/>
            </a:pPr>
            <a:r>
              <a:rPr lang="ar-SA" sz="3200">
                <a:latin typeface="Traditional Arabic" pitchFamily="2" charset="-78"/>
                <a:cs typeface="Traditional Arabic" pitchFamily="2" charset="-78"/>
              </a:rPr>
              <a:t>الصفة البسيطة هي الصفة التي لا يمكن تقسيمها إلى أجزاء. على سبيل المثال، الجنس في جدول الطالب صفة بسيطة لا يمكن تقسيمها إلى أجزاء، بمعنى أن البيانات التي تحتوي عليها الخاصية لا يمكن تقسيمها.</a:t>
            </a:r>
            <a:endParaRPr lang="en-US" sz="3200">
              <a:latin typeface="Traditional Arabic" pitchFamily="2" charset="-78"/>
              <a:cs typeface="Traditional Arabic" pitchFamily="2" charset="-78"/>
            </a:endParaRPr>
          </a:p>
        </p:txBody>
      </p:sp>
      <p:grpSp>
        <p:nvGrpSpPr>
          <p:cNvPr id="27651" name="Group 3"/>
          <p:cNvGrpSpPr>
            <a:grpSpLocks/>
          </p:cNvGrpSpPr>
          <p:nvPr/>
        </p:nvGrpSpPr>
        <p:grpSpPr bwMode="auto">
          <a:xfrm>
            <a:off x="2822575" y="3387725"/>
            <a:ext cx="4260850" cy="977900"/>
            <a:chOff x="2364" y="6217"/>
            <a:chExt cx="6708" cy="1540"/>
          </a:xfrm>
        </p:grpSpPr>
        <p:sp>
          <p:nvSpPr>
            <p:cNvPr id="5" name="Rectangle 4"/>
            <p:cNvSpPr>
              <a:spLocks noChangeArrowheads="1"/>
            </p:cNvSpPr>
            <p:nvPr/>
          </p:nvSpPr>
          <p:spPr bwMode="auto">
            <a:xfrm>
              <a:off x="4371" y="7065"/>
              <a:ext cx="2582" cy="692"/>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2400" b="1" dirty="0">
                  <a:ea typeface="Calibri"/>
                </a:rPr>
                <a:t>طالب</a:t>
              </a:r>
              <a:endParaRPr lang="en-US" sz="2000" dirty="0">
                <a:ea typeface="Calibri"/>
                <a:cs typeface="Arial"/>
              </a:endParaRPr>
            </a:p>
          </p:txBody>
        </p:sp>
        <p:sp>
          <p:nvSpPr>
            <p:cNvPr id="6" name="Oval 5"/>
            <p:cNvSpPr>
              <a:spLocks noChangeArrowheads="1"/>
            </p:cNvSpPr>
            <p:nvPr/>
          </p:nvSpPr>
          <p:spPr bwMode="auto">
            <a:xfrm>
              <a:off x="2364" y="6317"/>
              <a:ext cx="1647" cy="598"/>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dirty="0">
                  <a:ea typeface="Calibri"/>
                </a:rPr>
                <a:t>الجنس</a:t>
              </a:r>
              <a:endParaRPr lang="en-US" sz="1400" dirty="0">
                <a:ea typeface="Calibri"/>
                <a:cs typeface="Arial"/>
              </a:endParaRPr>
            </a:p>
          </p:txBody>
        </p:sp>
        <p:sp>
          <p:nvSpPr>
            <p:cNvPr id="7" name="Oval 6"/>
            <p:cNvSpPr>
              <a:spLocks noChangeArrowheads="1"/>
            </p:cNvSpPr>
            <p:nvPr/>
          </p:nvSpPr>
          <p:spPr bwMode="auto">
            <a:xfrm>
              <a:off x="7425" y="6340"/>
              <a:ext cx="1647" cy="59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u="sng">
                  <a:ea typeface="Calibri"/>
                  <a:cs typeface="Traditional Arabic"/>
                </a:rPr>
                <a:t>رقم القيد</a:t>
              </a:r>
              <a:endParaRPr lang="en-US" sz="1400">
                <a:ea typeface="Calibri"/>
                <a:cs typeface="Arial"/>
              </a:endParaRPr>
            </a:p>
            <a:p>
              <a:pPr algn="ctr" fontAlgn="auto">
                <a:lnSpc>
                  <a:spcPct val="107000"/>
                </a:lnSpc>
                <a:spcBef>
                  <a:spcPts val="0"/>
                </a:spcBef>
                <a:spcAft>
                  <a:spcPts val="800"/>
                </a:spcAft>
                <a:defRPr/>
              </a:pPr>
              <a:r>
                <a:rPr lang="en-GB" sz="1400">
                  <a:ea typeface="Calibri"/>
                  <a:cs typeface="Arial"/>
                </a:rPr>
                <a:t> </a:t>
              </a:r>
              <a:endParaRPr lang="en-US" sz="1400">
                <a:ea typeface="Calibri"/>
                <a:cs typeface="Arial"/>
              </a:endParaRPr>
            </a:p>
          </p:txBody>
        </p:sp>
        <p:sp>
          <p:nvSpPr>
            <p:cNvPr id="8" name="Oval 7"/>
            <p:cNvSpPr>
              <a:spLocks noChangeArrowheads="1"/>
            </p:cNvSpPr>
            <p:nvPr/>
          </p:nvSpPr>
          <p:spPr bwMode="auto">
            <a:xfrm>
              <a:off x="4861" y="6217"/>
              <a:ext cx="1647" cy="598"/>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a:ea typeface="Calibri"/>
                  <a:cs typeface="Traditional Arabic"/>
                </a:rPr>
                <a:t>اسم الطالب</a:t>
              </a:r>
              <a:endParaRPr lang="en-US" sz="1400">
                <a:ea typeface="Calibri"/>
                <a:cs typeface="Arial"/>
              </a:endParaRPr>
            </a:p>
          </p:txBody>
        </p:sp>
        <p:cxnSp>
          <p:nvCxnSpPr>
            <p:cNvPr id="9" name="AutoShape 43"/>
            <p:cNvCxnSpPr>
              <a:cxnSpLocks noChangeShapeType="1"/>
            </p:cNvCxnSpPr>
            <p:nvPr/>
          </p:nvCxnSpPr>
          <p:spPr bwMode="auto">
            <a:xfrm>
              <a:off x="3191" y="6915"/>
              <a:ext cx="1180" cy="475"/>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10" name="AutoShape 44"/>
            <p:cNvCxnSpPr>
              <a:cxnSpLocks noChangeShapeType="1"/>
            </p:cNvCxnSpPr>
            <p:nvPr/>
          </p:nvCxnSpPr>
          <p:spPr bwMode="auto">
            <a:xfrm flipH="1">
              <a:off x="6953" y="6955"/>
              <a:ext cx="1307" cy="435"/>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11" name="AutoShape 45"/>
            <p:cNvCxnSpPr>
              <a:cxnSpLocks noChangeShapeType="1"/>
            </p:cNvCxnSpPr>
            <p:nvPr/>
          </p:nvCxnSpPr>
          <p:spPr bwMode="auto">
            <a:xfrm>
              <a:off x="5678" y="6815"/>
              <a:ext cx="0" cy="250"/>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grpSp>
      <p:pic>
        <p:nvPicPr>
          <p:cNvPr id="27660" name="~PP31541.WAV">
            <a:hlinkClick r:id="" action="ppaction://media"/>
          </p:cNvPr>
          <p:cNvPicPr>
            <a:picLocks noRot="1" noChangeAspect="1" noChangeArrowheads="1"/>
          </p:cNvPicPr>
          <p:nvPr>
            <a:wavAudioFile r:embed="rId1" name="~PP3848.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766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766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00CC"/>
                </a:solidFill>
                <a:latin typeface="Traditional Arabic" pitchFamily="18" charset="-78"/>
                <a:cs typeface="Traditional Arabic" pitchFamily="18" charset="-78"/>
              </a:rPr>
              <a:t>الصفة المركبة </a:t>
            </a:r>
            <a:r>
              <a:rPr lang="en-GB" sz="3200" b="1" dirty="0">
                <a:solidFill>
                  <a:srgbClr val="0000CC"/>
                </a:solidFill>
                <a:latin typeface="Traditional Arabic" pitchFamily="18" charset="-78"/>
                <a:cs typeface="Traditional Arabic" pitchFamily="18" charset="-78"/>
              </a:rPr>
              <a:t>Composite Attribute</a:t>
            </a:r>
            <a:endParaRPr lang="en-US" sz="3200" b="1" dirty="0">
              <a:solidFill>
                <a:srgbClr val="0000CC"/>
              </a:solidFill>
              <a:latin typeface="Traditional Arabic" pitchFamily="18" charset="-78"/>
              <a:ea typeface="+mj-ea"/>
              <a:cs typeface="Traditional Arabic" pitchFamily="18" charset="-78"/>
            </a:endParaRPr>
          </a:p>
        </p:txBody>
      </p:sp>
      <p:sp>
        <p:nvSpPr>
          <p:cNvPr id="28674" name="Rectangle 3"/>
          <p:cNvSpPr txBox="1">
            <a:spLocks noChangeArrowheads="1"/>
          </p:cNvSpPr>
          <p:nvPr/>
        </p:nvSpPr>
        <p:spPr bwMode="auto">
          <a:xfrm>
            <a:off x="671513" y="898525"/>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buFont typeface="Arial" charset="0"/>
              <a:buChar char="•"/>
            </a:pPr>
            <a:r>
              <a:rPr lang="ar-SA" sz="3200">
                <a:latin typeface="Traditional Arabic" pitchFamily="2" charset="-78"/>
                <a:cs typeface="Traditional Arabic" pitchFamily="2" charset="-78"/>
              </a:rPr>
              <a:t>هي الصفة التي يمكن تقسيمها إلى صفات أخرى أي تحويلها إلى صفات إضافية، بمعنى يتم تقسيم البيانات التي بداخل الصفة إلى أجزاء. </a:t>
            </a:r>
          </a:p>
          <a:p>
            <a:pPr algn="just" rtl="1">
              <a:lnSpc>
                <a:spcPct val="150000"/>
              </a:lnSpc>
              <a:buFont typeface="Arial" charset="0"/>
              <a:buChar char="•"/>
            </a:pPr>
            <a:r>
              <a:rPr lang="ar-SA" sz="3200">
                <a:latin typeface="Traditional Arabic" pitchFamily="2" charset="-78"/>
                <a:cs typeface="Traditional Arabic" pitchFamily="2" charset="-78"/>
              </a:rPr>
              <a:t> على سبيل المثال، يمكن تقسيم صفة اسم الطالب إلى الاسم الأول واسم الأب واللقب على حسب متطلبات المؤسسة.</a:t>
            </a:r>
          </a:p>
        </p:txBody>
      </p:sp>
      <p:grpSp>
        <p:nvGrpSpPr>
          <p:cNvPr id="28675" name="Group 11"/>
          <p:cNvGrpSpPr>
            <a:grpSpLocks/>
          </p:cNvGrpSpPr>
          <p:nvPr/>
        </p:nvGrpSpPr>
        <p:grpSpPr bwMode="auto">
          <a:xfrm>
            <a:off x="2520950" y="4148138"/>
            <a:ext cx="4664075" cy="2089150"/>
            <a:chOff x="2569" y="4537"/>
            <a:chExt cx="6528" cy="2496"/>
          </a:xfrm>
        </p:grpSpPr>
        <p:cxnSp>
          <p:nvCxnSpPr>
            <p:cNvPr id="13" name="AutoShape 100"/>
            <p:cNvCxnSpPr>
              <a:cxnSpLocks noChangeShapeType="1"/>
            </p:cNvCxnSpPr>
            <p:nvPr/>
          </p:nvCxnSpPr>
          <p:spPr bwMode="auto">
            <a:xfrm>
              <a:off x="4089" y="5150"/>
              <a:ext cx="1400" cy="343"/>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14" name="AutoShape 103"/>
            <p:cNvCxnSpPr>
              <a:cxnSpLocks noChangeShapeType="1"/>
            </p:cNvCxnSpPr>
            <p:nvPr/>
          </p:nvCxnSpPr>
          <p:spPr bwMode="auto">
            <a:xfrm flipH="1">
              <a:off x="6097" y="5108"/>
              <a:ext cx="1198" cy="413"/>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sp>
          <p:nvSpPr>
            <p:cNvPr id="15" name="Oval 14"/>
            <p:cNvSpPr>
              <a:spLocks noChangeArrowheads="1"/>
            </p:cNvSpPr>
            <p:nvPr/>
          </p:nvSpPr>
          <p:spPr bwMode="auto">
            <a:xfrm>
              <a:off x="3273" y="4565"/>
              <a:ext cx="1646" cy="59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a:ea typeface="Calibri"/>
                </a:rPr>
                <a:t>اللقب</a:t>
              </a:r>
              <a:endParaRPr lang="en-US" sz="1400">
                <a:ea typeface="Calibri"/>
                <a:cs typeface="Arial"/>
              </a:endParaRPr>
            </a:p>
          </p:txBody>
        </p:sp>
        <p:sp>
          <p:nvSpPr>
            <p:cNvPr id="16" name="Oval 15"/>
            <p:cNvSpPr>
              <a:spLocks noChangeArrowheads="1"/>
            </p:cNvSpPr>
            <p:nvPr/>
          </p:nvSpPr>
          <p:spPr bwMode="auto">
            <a:xfrm>
              <a:off x="4986" y="4550"/>
              <a:ext cx="1646" cy="599"/>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a:ea typeface="Calibri"/>
                  <a:cs typeface="Traditional Arabic"/>
                </a:rPr>
                <a:t>اسم الأب</a:t>
              </a:r>
              <a:endParaRPr lang="en-US" sz="1400">
                <a:ea typeface="Calibri"/>
                <a:cs typeface="Arial"/>
              </a:endParaRPr>
            </a:p>
          </p:txBody>
        </p:sp>
        <p:sp>
          <p:nvSpPr>
            <p:cNvPr id="17" name="Oval 16"/>
            <p:cNvSpPr>
              <a:spLocks noChangeArrowheads="1"/>
            </p:cNvSpPr>
            <p:nvPr/>
          </p:nvSpPr>
          <p:spPr bwMode="auto">
            <a:xfrm>
              <a:off x="6728" y="4537"/>
              <a:ext cx="1646" cy="59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a:ea typeface="Calibri"/>
                  <a:cs typeface="Traditional Arabic"/>
                </a:rPr>
                <a:t>الاسم الاول</a:t>
              </a:r>
              <a:endParaRPr lang="en-US" sz="1400">
                <a:ea typeface="Calibri"/>
                <a:cs typeface="Arial"/>
              </a:endParaRPr>
            </a:p>
            <a:p>
              <a:pPr algn="ctr" fontAlgn="auto">
                <a:lnSpc>
                  <a:spcPct val="107000"/>
                </a:lnSpc>
                <a:spcBef>
                  <a:spcPts val="0"/>
                </a:spcBef>
                <a:spcAft>
                  <a:spcPts val="800"/>
                </a:spcAft>
                <a:defRPr/>
              </a:pPr>
              <a:r>
                <a:rPr lang="en-GB" sz="1400">
                  <a:solidFill>
                    <a:srgbClr val="FF0000"/>
                  </a:solidFill>
                  <a:ea typeface="Calibri"/>
                  <a:cs typeface="Arial"/>
                </a:rPr>
                <a:t> </a:t>
              </a:r>
              <a:endParaRPr lang="en-US" sz="1400">
                <a:ea typeface="Calibri"/>
                <a:cs typeface="Arial"/>
              </a:endParaRPr>
            </a:p>
          </p:txBody>
        </p:sp>
        <p:sp>
          <p:nvSpPr>
            <p:cNvPr id="18" name="Rectangle 17"/>
            <p:cNvSpPr>
              <a:spLocks noChangeArrowheads="1"/>
            </p:cNvSpPr>
            <p:nvPr/>
          </p:nvSpPr>
          <p:spPr bwMode="auto">
            <a:xfrm>
              <a:off x="4471" y="6341"/>
              <a:ext cx="2582" cy="692"/>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2400" b="1" dirty="0">
                  <a:ea typeface="Calibri"/>
                </a:rPr>
                <a:t>طالب</a:t>
              </a:r>
              <a:endParaRPr lang="en-US" sz="2400" dirty="0">
                <a:ea typeface="Calibri"/>
                <a:cs typeface="Arial"/>
              </a:endParaRPr>
            </a:p>
          </p:txBody>
        </p:sp>
        <p:sp>
          <p:nvSpPr>
            <p:cNvPr id="19" name="Oval 18"/>
            <p:cNvSpPr>
              <a:spLocks noChangeArrowheads="1"/>
            </p:cNvSpPr>
            <p:nvPr/>
          </p:nvSpPr>
          <p:spPr bwMode="auto">
            <a:xfrm>
              <a:off x="2569" y="5593"/>
              <a:ext cx="1646" cy="59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a:ea typeface="Calibri"/>
                </a:rPr>
                <a:t>العنوان</a:t>
              </a:r>
              <a:endParaRPr lang="en-US" sz="1400">
                <a:ea typeface="Calibri"/>
                <a:cs typeface="Arial"/>
              </a:endParaRPr>
            </a:p>
          </p:txBody>
        </p:sp>
        <p:sp>
          <p:nvSpPr>
            <p:cNvPr id="20" name="Oval 19"/>
            <p:cNvSpPr>
              <a:spLocks noChangeArrowheads="1"/>
            </p:cNvSpPr>
            <p:nvPr/>
          </p:nvSpPr>
          <p:spPr bwMode="auto">
            <a:xfrm>
              <a:off x="7451" y="5629"/>
              <a:ext cx="1646" cy="599"/>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u="sng">
                  <a:ea typeface="Calibri"/>
                  <a:cs typeface="Traditional Arabic"/>
                </a:rPr>
                <a:t>رقم القيد</a:t>
              </a:r>
              <a:endParaRPr lang="en-US" sz="1400">
                <a:ea typeface="Calibri"/>
                <a:cs typeface="Arial"/>
              </a:endParaRPr>
            </a:p>
            <a:p>
              <a:pPr algn="ctr" fontAlgn="auto">
                <a:lnSpc>
                  <a:spcPct val="107000"/>
                </a:lnSpc>
                <a:spcBef>
                  <a:spcPts val="0"/>
                </a:spcBef>
                <a:spcAft>
                  <a:spcPts val="800"/>
                </a:spcAft>
                <a:defRPr/>
              </a:pPr>
              <a:r>
                <a:rPr lang="en-GB" sz="1400">
                  <a:ea typeface="Calibri"/>
                  <a:cs typeface="Arial"/>
                </a:rPr>
                <a:t> </a:t>
              </a:r>
              <a:endParaRPr lang="en-US" sz="1400">
                <a:ea typeface="Calibri"/>
                <a:cs typeface="Arial"/>
              </a:endParaRPr>
            </a:p>
          </p:txBody>
        </p:sp>
        <p:sp>
          <p:nvSpPr>
            <p:cNvPr id="21" name="Oval 20"/>
            <p:cNvSpPr>
              <a:spLocks noChangeArrowheads="1"/>
            </p:cNvSpPr>
            <p:nvPr/>
          </p:nvSpPr>
          <p:spPr bwMode="auto">
            <a:xfrm>
              <a:off x="4962" y="5493"/>
              <a:ext cx="1646" cy="59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a:ea typeface="Calibri"/>
                  <a:cs typeface="Traditional Arabic"/>
                </a:rPr>
                <a:t>اسم الطالب</a:t>
              </a:r>
              <a:endParaRPr lang="en-US" sz="1400">
                <a:ea typeface="Calibri"/>
                <a:cs typeface="Arial"/>
              </a:endParaRPr>
            </a:p>
          </p:txBody>
        </p:sp>
        <p:cxnSp>
          <p:nvCxnSpPr>
            <p:cNvPr id="22" name="AutoShape 97"/>
            <p:cNvCxnSpPr>
              <a:cxnSpLocks noChangeShapeType="1"/>
            </p:cNvCxnSpPr>
            <p:nvPr/>
          </p:nvCxnSpPr>
          <p:spPr bwMode="auto">
            <a:xfrm>
              <a:off x="3291" y="6191"/>
              <a:ext cx="1180" cy="476"/>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23" name="AutoShape 98"/>
            <p:cNvCxnSpPr>
              <a:cxnSpLocks noChangeShapeType="1"/>
            </p:cNvCxnSpPr>
            <p:nvPr/>
          </p:nvCxnSpPr>
          <p:spPr bwMode="auto">
            <a:xfrm flipH="1">
              <a:off x="7053" y="6231"/>
              <a:ext cx="1306" cy="436"/>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24" name="AutoShape 99"/>
            <p:cNvCxnSpPr>
              <a:cxnSpLocks noChangeShapeType="1"/>
            </p:cNvCxnSpPr>
            <p:nvPr/>
          </p:nvCxnSpPr>
          <p:spPr bwMode="auto">
            <a:xfrm>
              <a:off x="5777" y="6090"/>
              <a:ext cx="0" cy="250"/>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25" name="AutoShape 102"/>
            <p:cNvCxnSpPr>
              <a:cxnSpLocks noChangeShapeType="1"/>
            </p:cNvCxnSpPr>
            <p:nvPr/>
          </p:nvCxnSpPr>
          <p:spPr bwMode="auto">
            <a:xfrm>
              <a:off x="5813" y="5150"/>
              <a:ext cx="0" cy="343"/>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grpSp>
      <p:pic>
        <p:nvPicPr>
          <p:cNvPr id="28690" name="~PP31557.WAV">
            <a:hlinkClick r:id="" action="ppaction://media"/>
          </p:cNvPr>
          <p:cNvPicPr>
            <a:picLocks noRot="1" noChangeAspect="1" noChangeArrowheads="1"/>
          </p:cNvPicPr>
          <p:nvPr>
            <a:wavAudioFile r:embed="rId1" name="~PP3033.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869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869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00CC"/>
                </a:solidFill>
                <a:latin typeface="Traditional Arabic" pitchFamily="18" charset="-78"/>
                <a:cs typeface="Traditional Arabic" pitchFamily="18" charset="-78"/>
              </a:rPr>
              <a:t>الصفة ذات القيمة الأحادية </a:t>
            </a:r>
            <a:r>
              <a:rPr lang="en-GB" sz="3200" b="1" dirty="0">
                <a:solidFill>
                  <a:srgbClr val="0000CC"/>
                </a:solidFill>
                <a:latin typeface="Traditional Arabic" pitchFamily="18" charset="-78"/>
                <a:cs typeface="Traditional Arabic" pitchFamily="18" charset="-78"/>
              </a:rPr>
              <a:t>Single-Valued Attribute</a:t>
            </a:r>
            <a:endParaRPr lang="en-US" sz="3200" b="1" dirty="0">
              <a:solidFill>
                <a:srgbClr val="0000CC"/>
              </a:solidFill>
              <a:latin typeface="Traditional Arabic" pitchFamily="18" charset="-78"/>
              <a:ea typeface="+mj-ea"/>
              <a:cs typeface="Traditional Arabic" pitchFamily="18" charset="-78"/>
            </a:endParaRPr>
          </a:p>
        </p:txBody>
      </p:sp>
      <p:sp>
        <p:nvSpPr>
          <p:cNvPr id="29698" name="Rectangle 3"/>
          <p:cNvSpPr txBox="1">
            <a:spLocks noChangeArrowheads="1"/>
          </p:cNvSpPr>
          <p:nvPr/>
        </p:nvSpPr>
        <p:spPr bwMode="auto">
          <a:xfrm>
            <a:off x="671513" y="898525"/>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buFont typeface="Arial" charset="0"/>
              <a:buChar char="•"/>
            </a:pPr>
            <a:r>
              <a:rPr lang="ar-SA" sz="3200">
                <a:latin typeface="Traditional Arabic" pitchFamily="2" charset="-78"/>
                <a:cs typeface="Traditional Arabic" pitchFamily="2" charset="-78"/>
              </a:rPr>
              <a:t>هي الصفة ذات القيمة المفردة، أي الصفة التي تحتوي على قيمة واحدة فقط. وهي تكون في الشكل مثل الصفة البسيطة .</a:t>
            </a:r>
          </a:p>
          <a:p>
            <a:pPr algn="just" rtl="1">
              <a:buFont typeface="Arial" charset="0"/>
              <a:buChar char="•"/>
            </a:pPr>
            <a:r>
              <a:rPr lang="ar-SA" sz="3200">
                <a:latin typeface="Traditional Arabic" pitchFamily="2" charset="-78"/>
                <a:cs typeface="Traditional Arabic" pitchFamily="2" charset="-78"/>
              </a:rPr>
              <a:t>للطالب رقم قيد واحد فقط.</a:t>
            </a:r>
          </a:p>
          <a:p>
            <a:pPr algn="just" rtl="1">
              <a:buFont typeface="Arial" charset="0"/>
              <a:buChar char="•"/>
            </a:pPr>
            <a:r>
              <a:rPr lang="ar-SA" sz="3200">
                <a:latin typeface="Traditional Arabic" pitchFamily="2" charset="-78"/>
                <a:cs typeface="Traditional Arabic" pitchFamily="2" charset="-78"/>
              </a:rPr>
              <a:t>الصفة ذات القيمة المفردة ليست بالضرورة صفة بسيطة. على سبيل المثال، الرقم الوطني (مثل </a:t>
            </a:r>
            <a:r>
              <a:rPr lang="ar-SA" sz="3200">
                <a:solidFill>
                  <a:srgbClr val="0000CC"/>
                </a:solidFill>
                <a:latin typeface="Traditional Arabic" pitchFamily="2" charset="-78"/>
                <a:cs typeface="Traditional Arabic" pitchFamily="2" charset="-78"/>
              </a:rPr>
              <a:t>1</a:t>
            </a:r>
            <a:r>
              <a:rPr lang="ar-SA" sz="3200">
                <a:solidFill>
                  <a:schemeClr val="accent2"/>
                </a:solidFill>
                <a:latin typeface="Traditional Arabic" pitchFamily="2" charset="-78"/>
                <a:cs typeface="Traditional Arabic" pitchFamily="2" charset="-78"/>
              </a:rPr>
              <a:t>1901</a:t>
            </a:r>
            <a:r>
              <a:rPr lang="ar-SA" sz="3200">
                <a:latin typeface="Traditional Arabic" pitchFamily="2" charset="-78"/>
                <a:cs typeface="Traditional Arabic" pitchFamily="2" charset="-78"/>
              </a:rPr>
              <a:t>0123456) ذو قيمة فردية.</a:t>
            </a:r>
          </a:p>
          <a:p>
            <a:pPr algn="just" rtl="1">
              <a:buFont typeface="Arial" charset="0"/>
              <a:buChar char="•"/>
            </a:pPr>
            <a:r>
              <a:rPr lang="ar-SA" sz="3200">
                <a:latin typeface="Traditional Arabic" pitchFamily="2" charset="-78"/>
                <a:cs typeface="Traditional Arabic" pitchFamily="2" charset="-78"/>
              </a:rPr>
              <a:t>الجنس (ذكر 1 أو أنثى 2)، سنة الميلاد (1901)، والرقم (0123456).</a:t>
            </a:r>
          </a:p>
        </p:txBody>
      </p:sp>
      <p:grpSp>
        <p:nvGrpSpPr>
          <p:cNvPr id="29699" name="Group 25"/>
          <p:cNvGrpSpPr>
            <a:grpSpLocks/>
          </p:cNvGrpSpPr>
          <p:nvPr/>
        </p:nvGrpSpPr>
        <p:grpSpPr bwMode="auto">
          <a:xfrm>
            <a:off x="2936875" y="4538663"/>
            <a:ext cx="4259263" cy="977900"/>
            <a:chOff x="2364" y="6217"/>
            <a:chExt cx="6708" cy="1540"/>
          </a:xfrm>
        </p:grpSpPr>
        <p:sp>
          <p:nvSpPr>
            <p:cNvPr id="27" name="Rectangle 26"/>
            <p:cNvSpPr>
              <a:spLocks noChangeArrowheads="1"/>
            </p:cNvSpPr>
            <p:nvPr/>
          </p:nvSpPr>
          <p:spPr bwMode="auto">
            <a:xfrm>
              <a:off x="4372" y="7064"/>
              <a:ext cx="2580" cy="693"/>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2400" b="1" dirty="0">
                  <a:ea typeface="Calibri"/>
                </a:rPr>
                <a:t>طالب</a:t>
              </a:r>
              <a:endParaRPr lang="en-US" sz="2000" dirty="0">
                <a:ea typeface="Calibri"/>
                <a:cs typeface="Arial"/>
              </a:endParaRPr>
            </a:p>
          </p:txBody>
        </p:sp>
        <p:sp>
          <p:nvSpPr>
            <p:cNvPr id="28" name="Oval 27"/>
            <p:cNvSpPr>
              <a:spLocks noChangeArrowheads="1"/>
            </p:cNvSpPr>
            <p:nvPr/>
          </p:nvSpPr>
          <p:spPr bwMode="auto">
            <a:xfrm>
              <a:off x="2364" y="6317"/>
              <a:ext cx="1645" cy="59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dirty="0">
                  <a:ea typeface="Calibri"/>
                </a:rPr>
                <a:t>الجنس</a:t>
              </a:r>
              <a:endParaRPr lang="en-US" sz="1400" dirty="0">
                <a:ea typeface="Calibri"/>
                <a:cs typeface="Arial"/>
              </a:endParaRPr>
            </a:p>
          </p:txBody>
        </p:sp>
        <p:sp>
          <p:nvSpPr>
            <p:cNvPr id="29" name="Oval 28"/>
            <p:cNvSpPr>
              <a:spLocks noChangeArrowheads="1"/>
            </p:cNvSpPr>
            <p:nvPr/>
          </p:nvSpPr>
          <p:spPr bwMode="auto">
            <a:xfrm>
              <a:off x="7427" y="6339"/>
              <a:ext cx="1645" cy="598"/>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u="sng">
                  <a:ea typeface="Calibri"/>
                  <a:cs typeface="Traditional Arabic"/>
                </a:rPr>
                <a:t>رقم القيد</a:t>
              </a:r>
              <a:endParaRPr lang="en-US" sz="1400">
                <a:ea typeface="Calibri"/>
                <a:cs typeface="Arial"/>
              </a:endParaRPr>
            </a:p>
            <a:p>
              <a:pPr algn="ctr" fontAlgn="auto">
                <a:lnSpc>
                  <a:spcPct val="107000"/>
                </a:lnSpc>
                <a:spcBef>
                  <a:spcPts val="0"/>
                </a:spcBef>
                <a:spcAft>
                  <a:spcPts val="800"/>
                </a:spcAft>
                <a:defRPr/>
              </a:pPr>
              <a:r>
                <a:rPr lang="en-GB" sz="1400">
                  <a:ea typeface="Calibri"/>
                  <a:cs typeface="Arial"/>
                </a:rPr>
                <a:t> </a:t>
              </a:r>
              <a:endParaRPr lang="en-US" sz="1400">
                <a:ea typeface="Calibri"/>
                <a:cs typeface="Arial"/>
              </a:endParaRPr>
            </a:p>
          </p:txBody>
        </p:sp>
        <p:sp>
          <p:nvSpPr>
            <p:cNvPr id="30" name="Oval 29"/>
            <p:cNvSpPr>
              <a:spLocks noChangeArrowheads="1"/>
            </p:cNvSpPr>
            <p:nvPr/>
          </p:nvSpPr>
          <p:spPr bwMode="auto">
            <a:xfrm>
              <a:off x="4862" y="6217"/>
              <a:ext cx="1645" cy="59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a:ea typeface="Calibri"/>
                  <a:cs typeface="Traditional Arabic"/>
                </a:rPr>
                <a:t>اسم الطالب</a:t>
              </a:r>
              <a:endParaRPr lang="en-US" sz="1400">
                <a:ea typeface="Calibri"/>
                <a:cs typeface="Arial"/>
              </a:endParaRPr>
            </a:p>
          </p:txBody>
        </p:sp>
        <p:cxnSp>
          <p:nvCxnSpPr>
            <p:cNvPr id="31" name="AutoShape 43"/>
            <p:cNvCxnSpPr>
              <a:cxnSpLocks noChangeShapeType="1"/>
            </p:cNvCxnSpPr>
            <p:nvPr/>
          </p:nvCxnSpPr>
          <p:spPr bwMode="auto">
            <a:xfrm>
              <a:off x="3192" y="6914"/>
              <a:ext cx="1180" cy="475"/>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32" name="AutoShape 44"/>
            <p:cNvCxnSpPr>
              <a:cxnSpLocks noChangeShapeType="1"/>
            </p:cNvCxnSpPr>
            <p:nvPr/>
          </p:nvCxnSpPr>
          <p:spPr bwMode="auto">
            <a:xfrm flipH="1">
              <a:off x="6952" y="6954"/>
              <a:ext cx="1308" cy="435"/>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33" name="AutoShape 45"/>
            <p:cNvCxnSpPr>
              <a:cxnSpLocks noChangeShapeType="1"/>
            </p:cNvCxnSpPr>
            <p:nvPr/>
          </p:nvCxnSpPr>
          <p:spPr bwMode="auto">
            <a:xfrm>
              <a:off x="5679" y="6814"/>
              <a:ext cx="0" cy="250"/>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grpSp>
      <p:pic>
        <p:nvPicPr>
          <p:cNvPr id="29708" name="~PP31572.WAV">
            <a:hlinkClick r:id="" action="ppaction://media"/>
          </p:cNvPr>
          <p:cNvPicPr>
            <a:picLocks noRot="1" noChangeAspect="1" noChangeArrowheads="1"/>
          </p:cNvPicPr>
          <p:nvPr>
            <a:wavAudioFile r:embed="rId1" name="~PP3662.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970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970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33CC"/>
                </a:solidFill>
                <a:latin typeface="Traditional Arabic" pitchFamily="18" charset="-78"/>
                <a:cs typeface="Traditional Arabic" pitchFamily="18" charset="-78"/>
              </a:rPr>
              <a:t>الصفة ذات القيمة المتعددة </a:t>
            </a:r>
            <a:r>
              <a:rPr lang="en-GB" sz="3200" b="1" dirty="0">
                <a:solidFill>
                  <a:srgbClr val="0033CC"/>
                </a:solidFill>
                <a:latin typeface="Traditional Arabic" pitchFamily="18" charset="-78"/>
                <a:cs typeface="Traditional Arabic" pitchFamily="18" charset="-78"/>
              </a:rPr>
              <a:t>Multi-Valued Attribute</a:t>
            </a:r>
            <a:endParaRPr lang="en-US" sz="3200" b="1" dirty="0">
              <a:solidFill>
                <a:srgbClr val="0033CC"/>
              </a:solidFill>
              <a:latin typeface="Traditional Arabic" pitchFamily="18" charset="-78"/>
              <a:ea typeface="+mj-ea"/>
              <a:cs typeface="Traditional Arabic" pitchFamily="18" charset="-78"/>
            </a:endParaRPr>
          </a:p>
        </p:txBody>
      </p:sp>
      <p:sp>
        <p:nvSpPr>
          <p:cNvPr id="30722" name="Rectangle 3"/>
          <p:cNvSpPr txBox="1">
            <a:spLocks noChangeArrowheads="1"/>
          </p:cNvSpPr>
          <p:nvPr/>
        </p:nvSpPr>
        <p:spPr bwMode="auto">
          <a:xfrm>
            <a:off x="671513" y="898525"/>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buFont typeface="Arial" charset="0"/>
              <a:buChar char="•"/>
            </a:pPr>
            <a:r>
              <a:rPr lang="ar-SA" sz="3200">
                <a:latin typeface="Traditional Arabic" pitchFamily="2" charset="-78"/>
                <a:cs typeface="Traditional Arabic" pitchFamily="2" charset="-78"/>
              </a:rPr>
              <a:t>هي الصفة التي قد تحتوي على العديد من القيم، أي يمكن أن تأخذ أكثر من قيمة.</a:t>
            </a:r>
          </a:p>
          <a:p>
            <a:pPr algn="just" rtl="1">
              <a:buFont typeface="Arial" charset="0"/>
              <a:buChar char="•"/>
            </a:pPr>
            <a:r>
              <a:rPr lang="ar-SA" sz="3200">
                <a:latin typeface="Traditional Arabic" pitchFamily="2" charset="-78"/>
                <a:cs typeface="Traditional Arabic" pitchFamily="2" charset="-78"/>
              </a:rPr>
              <a:t>على سبيل المثال، قد يكون لدى الطالب أكثر من بريد الكتروني وأكثر من رقم هاتف والشركة لها أكثر من فرع.</a:t>
            </a:r>
          </a:p>
          <a:p>
            <a:pPr algn="just" rtl="1">
              <a:buFont typeface="Arial" charset="0"/>
              <a:buChar char="•"/>
            </a:pPr>
            <a:r>
              <a:rPr lang="ar-SA" sz="3200">
                <a:latin typeface="Traditional Arabic" pitchFamily="2" charset="-78"/>
                <a:cs typeface="Traditional Arabic" pitchFamily="2" charset="-78"/>
              </a:rPr>
              <a:t>يتم تمثيل الصفة متعددة القيم بواسطة خط مزدوج يربط الصفة المتعددة بالكيان مثل صفة الهاتف أو برسم شكل بيضاوي مزدوج مثل صفة البريد الإلكتروني.</a:t>
            </a:r>
          </a:p>
        </p:txBody>
      </p:sp>
      <p:grpSp>
        <p:nvGrpSpPr>
          <p:cNvPr id="30723" name="Group 33"/>
          <p:cNvGrpSpPr>
            <a:grpSpLocks/>
          </p:cNvGrpSpPr>
          <p:nvPr/>
        </p:nvGrpSpPr>
        <p:grpSpPr bwMode="auto">
          <a:xfrm>
            <a:off x="2000250" y="4652963"/>
            <a:ext cx="5616575" cy="1296987"/>
            <a:chOff x="136192" y="0"/>
            <a:chExt cx="4099684" cy="975076"/>
          </a:xfrm>
        </p:grpSpPr>
        <p:sp>
          <p:nvSpPr>
            <p:cNvPr id="35" name="Rectangle 34"/>
            <p:cNvSpPr>
              <a:spLocks noChangeArrowheads="1"/>
            </p:cNvSpPr>
            <p:nvPr/>
          </p:nvSpPr>
          <p:spPr bwMode="auto">
            <a:xfrm>
              <a:off x="1313490" y="534681"/>
              <a:ext cx="1639642" cy="440395"/>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2400" b="1" dirty="0">
                  <a:ea typeface="Calibri"/>
                </a:rPr>
                <a:t>طالب</a:t>
              </a:r>
              <a:endParaRPr lang="en-US" sz="1200" dirty="0">
                <a:ea typeface="Calibri"/>
                <a:cs typeface="Arial"/>
              </a:endParaRPr>
            </a:p>
          </p:txBody>
        </p:sp>
        <p:sp>
          <p:nvSpPr>
            <p:cNvPr id="36" name="Oval 35"/>
            <p:cNvSpPr>
              <a:spLocks noChangeArrowheads="1"/>
            </p:cNvSpPr>
            <p:nvPr/>
          </p:nvSpPr>
          <p:spPr bwMode="auto">
            <a:xfrm>
              <a:off x="3190677" y="87124"/>
              <a:ext cx="1045199" cy="380722"/>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600" u="sng" dirty="0">
                  <a:ea typeface="Calibri"/>
                  <a:cs typeface="Traditional Arabic"/>
                </a:rPr>
                <a:t>رقم القيد</a:t>
              </a:r>
              <a:endParaRPr lang="en-US" sz="1600" dirty="0">
                <a:ea typeface="Calibri"/>
                <a:cs typeface="Arial"/>
              </a:endParaRPr>
            </a:p>
          </p:txBody>
        </p:sp>
        <p:sp>
          <p:nvSpPr>
            <p:cNvPr id="37" name="Oval 36"/>
            <p:cNvSpPr>
              <a:spLocks noChangeArrowheads="1"/>
            </p:cNvSpPr>
            <p:nvPr/>
          </p:nvSpPr>
          <p:spPr bwMode="auto">
            <a:xfrm>
              <a:off x="1624037" y="0"/>
              <a:ext cx="1045199" cy="379528"/>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600" dirty="0">
                  <a:ea typeface="Calibri"/>
                  <a:cs typeface="Traditional Arabic"/>
                </a:rPr>
                <a:t>الهاتف</a:t>
              </a:r>
              <a:endParaRPr lang="en-US" sz="1600" dirty="0">
                <a:ea typeface="Calibri"/>
                <a:cs typeface="Arial"/>
              </a:endParaRPr>
            </a:p>
          </p:txBody>
        </p:sp>
        <p:cxnSp>
          <p:nvCxnSpPr>
            <p:cNvPr id="38" name="AutoShape 110"/>
            <p:cNvCxnSpPr>
              <a:cxnSpLocks noChangeShapeType="1"/>
            </p:cNvCxnSpPr>
            <p:nvPr/>
          </p:nvCxnSpPr>
          <p:spPr bwMode="auto">
            <a:xfrm>
              <a:off x="563774" y="447556"/>
              <a:ext cx="748557" cy="301952"/>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39" name="AutoShape 111"/>
            <p:cNvCxnSpPr>
              <a:cxnSpLocks noChangeShapeType="1"/>
            </p:cNvCxnSpPr>
            <p:nvPr/>
          </p:nvCxnSpPr>
          <p:spPr bwMode="auto">
            <a:xfrm flipH="1">
              <a:off x="2957767" y="466652"/>
              <a:ext cx="829670" cy="276888"/>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40" name="AutoShape 112"/>
            <p:cNvCxnSpPr>
              <a:cxnSpLocks noChangeShapeType="1"/>
            </p:cNvCxnSpPr>
            <p:nvPr/>
          </p:nvCxnSpPr>
          <p:spPr bwMode="auto">
            <a:xfrm>
              <a:off x="2139684" y="379528"/>
              <a:ext cx="0" cy="157540"/>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grpSp>
          <p:nvGrpSpPr>
            <p:cNvPr id="30730" name="Group 40"/>
            <p:cNvGrpSpPr>
              <a:grpSpLocks/>
            </p:cNvGrpSpPr>
            <p:nvPr/>
          </p:nvGrpSpPr>
          <p:grpSpPr bwMode="auto">
            <a:xfrm>
              <a:off x="136192" y="58366"/>
              <a:ext cx="963930" cy="379730"/>
              <a:chOff x="136192" y="0"/>
              <a:chExt cx="963930" cy="379730"/>
            </a:xfrm>
          </p:grpSpPr>
          <p:sp>
            <p:nvSpPr>
              <p:cNvPr id="43" name="Oval 42"/>
              <p:cNvSpPr>
                <a:spLocks noChangeArrowheads="1"/>
              </p:cNvSpPr>
              <p:nvPr/>
            </p:nvSpPr>
            <p:spPr bwMode="auto">
              <a:xfrm>
                <a:off x="136192" y="114"/>
                <a:ext cx="964086" cy="379528"/>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en-GB" sz="1200">
                    <a:ea typeface="Calibri"/>
                    <a:cs typeface="Arial"/>
                  </a:rPr>
                  <a:t> </a:t>
                </a:r>
                <a:endParaRPr lang="en-US" sz="1200">
                  <a:ea typeface="Calibri"/>
                  <a:cs typeface="Arial"/>
                </a:endParaRPr>
              </a:p>
            </p:txBody>
          </p:sp>
          <p:sp>
            <p:nvSpPr>
              <p:cNvPr id="44" name="Oval 43"/>
              <p:cNvSpPr>
                <a:spLocks noChangeArrowheads="1"/>
              </p:cNvSpPr>
              <p:nvPr/>
            </p:nvSpPr>
            <p:spPr bwMode="auto">
              <a:xfrm>
                <a:off x="233528" y="19210"/>
                <a:ext cx="774050" cy="34491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200" dirty="0">
                    <a:ea typeface="Calibri"/>
                    <a:cs typeface="Traditional Arabic"/>
                  </a:rPr>
                  <a:t>بريد إلكتروني</a:t>
                </a:r>
                <a:endParaRPr lang="en-US" sz="1200" dirty="0">
                  <a:ea typeface="Calibri"/>
                  <a:cs typeface="Arial"/>
                </a:endParaRPr>
              </a:p>
            </p:txBody>
          </p:sp>
        </p:grpSp>
        <p:cxnSp>
          <p:nvCxnSpPr>
            <p:cNvPr id="42" name="AutoShape 115"/>
            <p:cNvCxnSpPr>
              <a:cxnSpLocks noChangeShapeType="1"/>
            </p:cNvCxnSpPr>
            <p:nvPr/>
          </p:nvCxnSpPr>
          <p:spPr bwMode="auto">
            <a:xfrm>
              <a:off x="2179082" y="379528"/>
              <a:ext cx="0" cy="157540"/>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grpSp>
      <p:pic>
        <p:nvPicPr>
          <p:cNvPr id="30736" name="~PP21588.WAV">
            <a:hlinkClick r:id="" action="ppaction://media"/>
          </p:cNvPr>
          <p:cNvPicPr>
            <a:picLocks noRot="1" noChangeAspect="1" noChangeArrowheads="1"/>
          </p:cNvPicPr>
          <p:nvPr>
            <a:wavAudioFile r:embed="rId1" name="~PP2676.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07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073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2"/>
          <p:cNvSpPr txBox="1">
            <a:spLocks noChangeArrowheads="1"/>
          </p:cNvSpPr>
          <p:nvPr/>
        </p:nvSpPr>
        <p:spPr bwMode="auto">
          <a:xfrm>
            <a:off x="704850" y="293688"/>
            <a:ext cx="833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33CC"/>
                </a:solidFill>
                <a:latin typeface="Traditional Arabic" pitchFamily="2" charset="-78"/>
                <a:cs typeface="Traditional Arabic" pitchFamily="2" charset="-78"/>
              </a:rPr>
              <a:t>الصفة المشتقة </a:t>
            </a:r>
            <a:r>
              <a:rPr lang="en-GB" sz="3200" b="1">
                <a:solidFill>
                  <a:srgbClr val="0033CC"/>
                </a:solidFill>
                <a:latin typeface="Traditional Arabic" pitchFamily="2" charset="-78"/>
                <a:cs typeface="Traditional Arabic" pitchFamily="2" charset="-78"/>
              </a:rPr>
              <a:t>Derived Attribute</a:t>
            </a:r>
            <a:endParaRPr lang="en-US" sz="3200" b="1">
              <a:solidFill>
                <a:srgbClr val="0033CC"/>
              </a:solidFill>
              <a:latin typeface="Traditional Arabic" pitchFamily="2" charset="-78"/>
              <a:cs typeface="Traditional Arabic" pitchFamily="2" charset="-78"/>
            </a:endParaRPr>
          </a:p>
        </p:txBody>
      </p:sp>
      <p:sp>
        <p:nvSpPr>
          <p:cNvPr id="31746" name="Rectangle 3"/>
          <p:cNvSpPr txBox="1">
            <a:spLocks noChangeArrowheads="1"/>
          </p:cNvSpPr>
          <p:nvPr/>
        </p:nvSpPr>
        <p:spPr bwMode="auto">
          <a:xfrm>
            <a:off x="671513" y="898525"/>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buFont typeface="Arial" charset="0"/>
              <a:buChar char="•"/>
            </a:pPr>
            <a:r>
              <a:rPr lang="ar-SA" sz="3000">
                <a:latin typeface="Traditional Arabic" pitchFamily="2" charset="-78"/>
                <a:cs typeface="Traditional Arabic" pitchFamily="2" charset="-78"/>
              </a:rPr>
              <a:t>هي الصفة التي يتم احتساب قيمتها من صفات أخرى موجودة معها في نفس الكيان، أي يتم اشتقاق القيمة اعتماداً على صفة أخرى. </a:t>
            </a:r>
          </a:p>
          <a:p>
            <a:pPr algn="just" rtl="1">
              <a:buFont typeface="Arial" charset="0"/>
              <a:buChar char="•"/>
            </a:pPr>
            <a:r>
              <a:rPr lang="ar-SA" sz="3000">
                <a:latin typeface="Traditional Arabic" pitchFamily="2" charset="-78"/>
                <a:cs typeface="Traditional Arabic" pitchFamily="2" charset="-78"/>
              </a:rPr>
              <a:t>على سبيل المثال، خاصية عمر الطالب تعتبر خاصية مشتقة، لأنه يمكن معرفة عمر الطالب عن طريق حساب الفرق بين التاريخ الحالي وقيمة خاصية تاريخ الميلاد.</a:t>
            </a:r>
          </a:p>
          <a:p>
            <a:pPr algn="just" rtl="1">
              <a:buFont typeface="Arial" charset="0"/>
              <a:buChar char="•"/>
            </a:pPr>
            <a:r>
              <a:rPr lang="ar-SA" sz="3000">
                <a:latin typeface="Traditional Arabic" pitchFamily="2" charset="-78"/>
                <a:cs typeface="Traditional Arabic" pitchFamily="2" charset="-78"/>
              </a:rPr>
              <a:t>يعتبر العمر صفة مشتقة إذا كانت معه صفة تاريخ الميلاد في نفس الكيان والعكس غير صحيح.</a:t>
            </a:r>
          </a:p>
          <a:p>
            <a:pPr algn="just" rtl="1">
              <a:buFont typeface="Arial" charset="0"/>
              <a:buChar char="•"/>
            </a:pPr>
            <a:r>
              <a:rPr lang="ar-SA" sz="3000">
                <a:latin typeface="Traditional Arabic" pitchFamily="2" charset="-78"/>
                <a:cs typeface="Traditional Arabic" pitchFamily="2" charset="-78"/>
              </a:rPr>
              <a:t>يتم تمثيل</a:t>
            </a:r>
            <a:r>
              <a:rPr lang="en-US" sz="3000">
                <a:latin typeface="Traditional Arabic" pitchFamily="2" charset="-78"/>
                <a:cs typeface="Traditional Arabic" pitchFamily="2" charset="-78"/>
              </a:rPr>
              <a:t> </a:t>
            </a:r>
            <a:r>
              <a:rPr lang="ar-SA" sz="3000">
                <a:latin typeface="Traditional Arabic" pitchFamily="2" charset="-78"/>
                <a:cs typeface="Traditional Arabic" pitchFamily="2" charset="-78"/>
              </a:rPr>
              <a:t>الصفة المشتقة بخط متقطع متصل بالخاصية مثل خاصية عدد الطلبة أو برسم شكل بيضاوي متقطع ويرتبط مع الكيان بخط متصل مثل خاصية العمر.</a:t>
            </a:r>
          </a:p>
          <a:p>
            <a:pPr algn="just" rtl="1">
              <a:buFont typeface="Arial" charset="0"/>
              <a:buChar char="•"/>
            </a:pPr>
            <a:endParaRPr lang="ar-SA" sz="3000">
              <a:latin typeface="Traditional Arabic" pitchFamily="2" charset="-78"/>
              <a:cs typeface="Traditional Arabic" pitchFamily="2" charset="-78"/>
            </a:endParaRPr>
          </a:p>
        </p:txBody>
      </p:sp>
      <p:grpSp>
        <p:nvGrpSpPr>
          <p:cNvPr id="31747" name="Group 22"/>
          <p:cNvGrpSpPr>
            <a:grpSpLocks/>
          </p:cNvGrpSpPr>
          <p:nvPr/>
        </p:nvGrpSpPr>
        <p:grpSpPr bwMode="auto">
          <a:xfrm>
            <a:off x="2289175" y="5229225"/>
            <a:ext cx="4737100" cy="1417638"/>
            <a:chOff x="0" y="0"/>
            <a:chExt cx="4148334" cy="1130719"/>
          </a:xfrm>
        </p:grpSpPr>
        <p:cxnSp>
          <p:nvCxnSpPr>
            <p:cNvPr id="31748" name="AutoShape 122"/>
            <p:cNvCxnSpPr>
              <a:cxnSpLocks noChangeShapeType="1"/>
            </p:cNvCxnSpPr>
            <p:nvPr/>
          </p:nvCxnSpPr>
          <p:spPr bwMode="auto">
            <a:xfrm>
              <a:off x="476655" y="593388"/>
              <a:ext cx="748665" cy="3016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1749" name="Rectangle 23"/>
            <p:cNvSpPr>
              <a:spLocks noChangeArrowheads="1"/>
            </p:cNvSpPr>
            <p:nvPr/>
          </p:nvSpPr>
          <p:spPr bwMode="auto">
            <a:xfrm>
              <a:off x="1225685" y="690664"/>
              <a:ext cx="1639570" cy="44005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2400" b="1">
                  <a:latin typeface="Calibri" pitchFamily="34" charset="0"/>
                </a:rPr>
                <a:t>طالب</a:t>
              </a:r>
              <a:endParaRPr lang="en-US">
                <a:latin typeface="Calibri" pitchFamily="34" charset="0"/>
              </a:endParaRPr>
            </a:p>
          </p:txBody>
        </p:sp>
        <p:sp>
          <p:nvSpPr>
            <p:cNvPr id="31750" name="Oval 24"/>
            <p:cNvSpPr>
              <a:spLocks noChangeArrowheads="1"/>
            </p:cNvSpPr>
            <p:nvPr/>
          </p:nvSpPr>
          <p:spPr bwMode="auto">
            <a:xfrm>
              <a:off x="0" y="214009"/>
              <a:ext cx="104521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2" charset="-78"/>
                </a:rPr>
                <a:t>تاريخ الميلاد</a:t>
              </a:r>
              <a:endParaRPr lang="en-US" sz="1600">
                <a:latin typeface="Calibri" pitchFamily="34" charset="0"/>
                <a:ea typeface="Calibri" pitchFamily="34" charset="0"/>
                <a:cs typeface="Traditional Arabic" pitchFamily="2" charset="-78"/>
              </a:endParaRPr>
            </a:p>
          </p:txBody>
        </p:sp>
        <p:sp>
          <p:nvSpPr>
            <p:cNvPr id="31751" name="Oval 25"/>
            <p:cNvSpPr>
              <a:spLocks noChangeArrowheads="1"/>
            </p:cNvSpPr>
            <p:nvPr/>
          </p:nvSpPr>
          <p:spPr bwMode="auto">
            <a:xfrm>
              <a:off x="3103124" y="233464"/>
              <a:ext cx="104521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u="sng">
                  <a:latin typeface="Calibri" pitchFamily="34" charset="0"/>
                  <a:ea typeface="Calibri" pitchFamily="34" charset="0"/>
                  <a:cs typeface="Traditional Arabic" pitchFamily="2" charset="-78"/>
                </a:rPr>
                <a:t>رقم القيد</a:t>
              </a:r>
              <a:endParaRPr lang="en-US">
                <a:latin typeface="Calibri" pitchFamily="34" charset="0"/>
                <a:ea typeface="Calibri" pitchFamily="34" charset="0"/>
                <a:cs typeface="Traditional Arabic" pitchFamily="2" charset="-78"/>
              </a:endParaRPr>
            </a:p>
            <a:p>
              <a:pPr algn="ctr">
                <a:lnSpc>
                  <a:spcPct val="107000"/>
                </a:lnSpc>
                <a:spcAft>
                  <a:spcPts val="800"/>
                </a:spcAft>
              </a:pPr>
              <a:r>
                <a:rPr lang="en-GB" sz="800">
                  <a:latin typeface="Calibri" pitchFamily="34" charset="0"/>
                  <a:ea typeface="Calibri" pitchFamily="34" charset="0"/>
                  <a:cs typeface="Traditional Arabic" pitchFamily="2" charset="-78"/>
                </a:rPr>
                <a:t> </a:t>
              </a:r>
              <a:endParaRPr lang="en-US" sz="1100">
                <a:latin typeface="Calibri" pitchFamily="34" charset="0"/>
                <a:ea typeface="Calibri" pitchFamily="34" charset="0"/>
                <a:cs typeface="Traditional Arabic" pitchFamily="2" charset="-78"/>
              </a:endParaRPr>
            </a:p>
          </p:txBody>
        </p:sp>
        <p:sp>
          <p:nvSpPr>
            <p:cNvPr id="31752" name="Oval 26"/>
            <p:cNvSpPr>
              <a:spLocks noChangeArrowheads="1"/>
            </p:cNvSpPr>
            <p:nvPr/>
          </p:nvSpPr>
          <p:spPr bwMode="auto">
            <a:xfrm>
              <a:off x="1050587" y="9728"/>
              <a:ext cx="1045210" cy="379730"/>
            </a:xfrm>
            <a:prstGeom prst="ellipse">
              <a:avLst/>
            </a:prstGeom>
            <a:solidFill>
              <a:srgbClr val="FFFFFF"/>
            </a:solidFill>
            <a:ln w="9525">
              <a:solidFill>
                <a:schemeClr val="accent1"/>
              </a:solidFill>
              <a:prstDash val="dash"/>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2" charset="-78"/>
                </a:rPr>
                <a:t>العمر</a:t>
              </a:r>
              <a:endParaRPr lang="en-US" sz="1600">
                <a:latin typeface="Calibri" pitchFamily="34" charset="0"/>
                <a:ea typeface="Calibri" pitchFamily="34" charset="0"/>
                <a:cs typeface="Traditional Arabic" pitchFamily="2" charset="-78"/>
              </a:endParaRPr>
            </a:p>
          </p:txBody>
        </p:sp>
        <p:cxnSp>
          <p:nvCxnSpPr>
            <p:cNvPr id="31753" name="AutoShape 123"/>
            <p:cNvCxnSpPr>
              <a:cxnSpLocks noChangeShapeType="1"/>
            </p:cNvCxnSpPr>
            <p:nvPr/>
          </p:nvCxnSpPr>
          <p:spPr bwMode="auto">
            <a:xfrm flipH="1">
              <a:off x="2869660" y="622571"/>
              <a:ext cx="829945" cy="27622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31754" name="AutoShape 124"/>
            <p:cNvCxnSpPr>
              <a:cxnSpLocks noChangeShapeType="1"/>
            </p:cNvCxnSpPr>
            <p:nvPr/>
          </p:nvCxnSpPr>
          <p:spPr bwMode="auto">
            <a:xfrm>
              <a:off x="1595336" y="389107"/>
              <a:ext cx="0" cy="303530"/>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31755" name="Oval 30"/>
            <p:cNvSpPr>
              <a:spLocks noChangeArrowheads="1"/>
            </p:cNvSpPr>
            <p:nvPr/>
          </p:nvSpPr>
          <p:spPr bwMode="auto">
            <a:xfrm>
              <a:off x="2159541" y="0"/>
              <a:ext cx="1045210" cy="379730"/>
            </a:xfrm>
            <a:prstGeom prst="ellipse">
              <a:avLst/>
            </a:prstGeom>
            <a:solidFill>
              <a:srgbClr val="FFFFFF"/>
            </a:solidFill>
            <a:ln w="9525">
              <a:solidFill>
                <a:schemeClr val="accent1"/>
              </a:solidFill>
              <a:round/>
              <a:headEnd/>
              <a:tailEnd/>
            </a:ln>
          </p:spPr>
          <p:txBody>
            <a:bodyPr/>
            <a:lstStyle/>
            <a:p>
              <a:pPr algn="ctr">
                <a:lnSpc>
                  <a:spcPct val="107000"/>
                </a:lnSpc>
                <a:spcAft>
                  <a:spcPts val="800"/>
                </a:spcAft>
              </a:pPr>
              <a:r>
                <a:rPr lang="ar-SA" sz="1200">
                  <a:latin typeface="Calibri" pitchFamily="34" charset="0"/>
                  <a:ea typeface="Calibri" pitchFamily="34" charset="0"/>
                  <a:cs typeface="Traditional Arabic" pitchFamily="2" charset="-78"/>
                </a:rPr>
                <a:t>عدد الطلبة</a:t>
              </a:r>
              <a:endParaRPr lang="en-US" sz="1600">
                <a:latin typeface="Calibri" pitchFamily="34" charset="0"/>
                <a:ea typeface="Calibri" pitchFamily="34" charset="0"/>
                <a:cs typeface="Traditional Arabic" pitchFamily="2" charset="-78"/>
              </a:endParaRPr>
            </a:p>
            <a:p>
              <a:pPr algn="ctr">
                <a:lnSpc>
                  <a:spcPct val="107000"/>
                </a:lnSpc>
                <a:spcAft>
                  <a:spcPts val="800"/>
                </a:spcAft>
              </a:pPr>
              <a:r>
                <a:rPr lang="en-GB" sz="800">
                  <a:latin typeface="Calibri" pitchFamily="34" charset="0"/>
                  <a:ea typeface="Calibri" pitchFamily="34" charset="0"/>
                  <a:cs typeface="Traditional Arabic" pitchFamily="2" charset="-78"/>
                </a:rPr>
                <a:t> </a:t>
              </a:r>
              <a:endParaRPr lang="en-US" sz="1100">
                <a:latin typeface="Calibri" pitchFamily="34" charset="0"/>
                <a:ea typeface="Calibri" pitchFamily="34" charset="0"/>
                <a:cs typeface="Traditional Arabic" pitchFamily="2" charset="-78"/>
              </a:endParaRPr>
            </a:p>
          </p:txBody>
        </p:sp>
        <p:cxnSp>
          <p:nvCxnSpPr>
            <p:cNvPr id="31756" name="AutoShape 124"/>
            <p:cNvCxnSpPr>
              <a:cxnSpLocks noChangeShapeType="1"/>
            </p:cNvCxnSpPr>
            <p:nvPr/>
          </p:nvCxnSpPr>
          <p:spPr bwMode="auto">
            <a:xfrm>
              <a:off x="2665379" y="379379"/>
              <a:ext cx="0" cy="303530"/>
            </a:xfrm>
            <a:prstGeom prst="straightConnector1">
              <a:avLst/>
            </a:prstGeom>
            <a:noFill/>
            <a:ln w="19050">
              <a:solidFill>
                <a:srgbClr val="000000"/>
              </a:solidFill>
              <a:prstDash val="sysDash"/>
              <a:round/>
              <a:headEnd/>
              <a:tailEnd/>
            </a:ln>
            <a:extLst>
              <a:ext uri="{909E8E84-426E-40DD-AFC4-6F175D3DCCD1}">
                <a14:hiddenFill xmlns:a14="http://schemas.microsoft.com/office/drawing/2010/main">
                  <a:noFill/>
                </a14:hiddenFill>
              </a:ext>
            </a:extLst>
          </p:spPr>
        </p:cxnSp>
      </p:grpSp>
      <p:pic>
        <p:nvPicPr>
          <p:cNvPr id="31758" name="~PP31604.WAV">
            <a:hlinkClick r:id="" action="ppaction://media"/>
          </p:cNvPr>
          <p:cNvPicPr>
            <a:picLocks noRot="1" noChangeAspect="1" noChangeArrowheads="1"/>
          </p:cNvPicPr>
          <p:nvPr>
            <a:wavAudioFile r:embed="rId1" name="~PP3843.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175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175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2"/>
          <p:cNvSpPr txBox="1">
            <a:spLocks noChangeArrowheads="1"/>
          </p:cNvSpPr>
          <p:nvPr/>
        </p:nvSpPr>
        <p:spPr bwMode="auto">
          <a:xfrm>
            <a:off x="704850" y="293688"/>
            <a:ext cx="833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33CC"/>
                </a:solidFill>
                <a:latin typeface="Traditional Arabic" pitchFamily="2" charset="-78"/>
                <a:cs typeface="Traditional Arabic" pitchFamily="2" charset="-78"/>
              </a:rPr>
              <a:t>ملاحظة حول كيفية تحديد نوع الخاصية</a:t>
            </a:r>
            <a:endParaRPr lang="en-US" sz="3200" b="1">
              <a:solidFill>
                <a:srgbClr val="0033CC"/>
              </a:solidFill>
              <a:latin typeface="Traditional Arabic" pitchFamily="2" charset="-78"/>
              <a:cs typeface="Traditional Arabic" pitchFamily="2" charset="-78"/>
            </a:endParaRPr>
          </a:p>
        </p:txBody>
      </p:sp>
      <p:sp>
        <p:nvSpPr>
          <p:cNvPr id="32770" name="Rectangle 3"/>
          <p:cNvSpPr txBox="1">
            <a:spLocks noChangeArrowheads="1"/>
          </p:cNvSpPr>
          <p:nvPr/>
        </p:nvSpPr>
        <p:spPr bwMode="auto">
          <a:xfrm>
            <a:off x="671513" y="898525"/>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buFont typeface="Arial" charset="0"/>
              <a:buChar char="•"/>
            </a:pPr>
            <a:r>
              <a:rPr lang="ar-SA" sz="3200">
                <a:latin typeface="Traditional Arabic" pitchFamily="2" charset="-78"/>
                <a:cs typeface="Traditional Arabic" pitchFamily="2" charset="-78"/>
              </a:rPr>
              <a:t>في مخطط </a:t>
            </a:r>
            <a:r>
              <a:rPr lang="en-US" sz="3200">
                <a:latin typeface="Traditional Arabic" pitchFamily="2" charset="-78"/>
                <a:cs typeface="Traditional Arabic" pitchFamily="2" charset="-78"/>
              </a:rPr>
              <a:t>ERD</a:t>
            </a:r>
            <a:r>
              <a:rPr lang="ar-SA" sz="3200">
                <a:latin typeface="Traditional Arabic" pitchFamily="2" charset="-78"/>
                <a:cs typeface="Traditional Arabic" pitchFamily="2" charset="-78"/>
              </a:rPr>
              <a:t>، مصمم قاعدة البيانات يحدد إذا كان الخاصية تكون بسيطة، مركبة، متعددة القيم، أو مشتقة بناء على قوانين واحتياجات ومتطلبات المؤسسة، على سبيل المثال، إذا كان من متطلبات المؤسسة أن يكون لها بريد إلكتروني واحد فقط، ففي هذه الحالة يتم تمثيل البريد الإلكتروني كخاصية بسيطة بدل من خاصية متعددة القيم والعكس صحيح.</a:t>
            </a:r>
            <a:endParaRPr lang="en-US" sz="3200">
              <a:latin typeface="Traditional Arabic" pitchFamily="2" charset="-78"/>
              <a:cs typeface="Traditional Arabic" pitchFamily="2" charset="-78"/>
            </a:endParaRPr>
          </a:p>
        </p:txBody>
      </p:sp>
      <p:pic>
        <p:nvPicPr>
          <p:cNvPr id="32772" name="~PP91619.WAV">
            <a:hlinkClick r:id="" action="ppaction://media"/>
          </p:cNvPr>
          <p:cNvPicPr>
            <a:picLocks noRot="1" noChangeAspect="1" noChangeArrowheads="1"/>
          </p:cNvPicPr>
          <p:nvPr>
            <a:wavAudioFile r:embed="rId1" name="~PP958.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27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277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2"/>
          <p:cNvSpPr txBox="1">
            <a:spLocks noChangeArrowheads="1"/>
          </p:cNvSpPr>
          <p:nvPr/>
        </p:nvSpPr>
        <p:spPr bwMode="auto">
          <a:xfrm>
            <a:off x="704850" y="293688"/>
            <a:ext cx="833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33CC"/>
                </a:solidFill>
                <a:latin typeface="Traditional Arabic" pitchFamily="2" charset="-78"/>
                <a:cs typeface="Traditional Arabic" pitchFamily="2" charset="-78"/>
              </a:rPr>
              <a:t>العلاقة </a:t>
            </a:r>
            <a:r>
              <a:rPr lang="en-GB" sz="3200" b="1">
                <a:solidFill>
                  <a:srgbClr val="0033CC"/>
                </a:solidFill>
                <a:latin typeface="Traditional Arabic" pitchFamily="2" charset="-78"/>
                <a:cs typeface="Traditional Arabic" pitchFamily="2" charset="-78"/>
              </a:rPr>
              <a:t>Relationship </a:t>
            </a:r>
            <a:endParaRPr lang="en-US" sz="3200" b="1">
              <a:solidFill>
                <a:srgbClr val="0033CC"/>
              </a:solidFill>
              <a:latin typeface="Traditional Arabic" pitchFamily="2" charset="-78"/>
              <a:cs typeface="Traditional Arabic" pitchFamily="2" charset="-78"/>
            </a:endParaRPr>
          </a:p>
        </p:txBody>
      </p:sp>
      <p:sp>
        <p:nvSpPr>
          <p:cNvPr id="33794" name="Rectangle 3"/>
          <p:cNvSpPr txBox="1">
            <a:spLocks noChangeArrowheads="1"/>
          </p:cNvSpPr>
          <p:nvPr/>
        </p:nvSpPr>
        <p:spPr bwMode="auto">
          <a:xfrm>
            <a:off x="671513" y="898525"/>
            <a:ext cx="8458200" cy="555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buFont typeface="Arial" charset="0"/>
              <a:buChar char="•"/>
            </a:pPr>
            <a:r>
              <a:rPr lang="ar-SA" sz="2800">
                <a:latin typeface="Traditional Arabic" pitchFamily="2" charset="-78"/>
                <a:cs typeface="Traditional Arabic" pitchFamily="2" charset="-78"/>
              </a:rPr>
              <a:t>في قاعدة البيانات العلائقية تكون الجداول ذات علاقة ببعضها، العلاقة </a:t>
            </a:r>
            <a:r>
              <a:rPr lang="en-GB" sz="2800">
                <a:latin typeface="Traditional Arabic" pitchFamily="2" charset="-78"/>
                <a:cs typeface="Traditional Arabic" pitchFamily="2" charset="-78"/>
              </a:rPr>
              <a:t>Relationship </a:t>
            </a:r>
            <a:r>
              <a:rPr lang="ar-SA" sz="2800">
                <a:latin typeface="Traditional Arabic" pitchFamily="2" charset="-78"/>
                <a:cs typeface="Traditional Arabic" pitchFamily="2" charset="-78"/>
              </a:rPr>
              <a:t> هي الرابط الموجود بين الكيانات أو الكيان بنفسه، وتكون على هيئة خط متصل  يربط بين الكيانين، عادة ما يعبر على اسم العلاقة بين الكيانين بعبارات فعلية أو شبه جملة (يدرس – يدير – يتزوج بـ - يشرف على) على حسب المتطلبات.</a:t>
            </a:r>
          </a:p>
          <a:p>
            <a:pPr algn="just" rtl="1">
              <a:buFont typeface="Arial" charset="0"/>
              <a:buChar char="•"/>
            </a:pPr>
            <a:endParaRPr lang="ar-SA" sz="2800">
              <a:latin typeface="Traditional Arabic" pitchFamily="2" charset="-78"/>
              <a:cs typeface="Traditional Arabic" pitchFamily="2" charset="-78"/>
            </a:endParaRPr>
          </a:p>
          <a:p>
            <a:pPr algn="just" rtl="1">
              <a:buFont typeface="Arial" charset="0"/>
              <a:buChar char="•"/>
            </a:pPr>
            <a:endParaRPr lang="ar-SA" sz="2800">
              <a:latin typeface="Traditional Arabic" pitchFamily="2" charset="-78"/>
              <a:cs typeface="Traditional Arabic" pitchFamily="2" charset="-78"/>
            </a:endParaRPr>
          </a:p>
          <a:p>
            <a:pPr algn="just" rtl="1">
              <a:buFont typeface="Arial" charset="0"/>
              <a:buChar char="•"/>
            </a:pPr>
            <a:r>
              <a:rPr lang="ar-SA" sz="2800">
                <a:latin typeface="Traditional Arabic" pitchFamily="2" charset="-78"/>
                <a:cs typeface="Traditional Arabic" pitchFamily="2" charset="-78"/>
              </a:rPr>
              <a:t>توجد بعض القيود التي توضع على العلاقات بين الكيانات، يجب أن تمثل هذه القيود كما هو موجود في "متطلبات المؤسسة". مثل هذه القيود أن تكون هناك عدة مواد دراسية يدرسها الطالب. يسمى هذا القيد " عدة مواد دراسية" </a:t>
            </a:r>
            <a:r>
              <a:rPr lang="ar-SA" sz="2800" b="1">
                <a:latin typeface="Traditional Arabic" pitchFamily="2" charset="-78"/>
                <a:cs typeface="Traditional Arabic" pitchFamily="2" charset="-78"/>
              </a:rPr>
              <a:t>بالتعددية </a:t>
            </a:r>
            <a:r>
              <a:rPr lang="en-GB" sz="2800" b="1">
                <a:latin typeface="Traditional Arabic" pitchFamily="2" charset="-78"/>
                <a:cs typeface="Traditional Arabic" pitchFamily="2" charset="-78"/>
              </a:rPr>
              <a:t>Multiplicity </a:t>
            </a:r>
            <a:r>
              <a:rPr lang="ar-SA" sz="2800" b="1">
                <a:latin typeface="Traditional Arabic" pitchFamily="2" charset="-78"/>
                <a:cs typeface="Traditional Arabic" pitchFamily="2" charset="-78"/>
              </a:rPr>
              <a:t> </a:t>
            </a:r>
            <a:r>
              <a:rPr lang="ar-SA" sz="2800">
                <a:latin typeface="Traditional Arabic" pitchFamily="2" charset="-78"/>
                <a:cs typeface="Traditional Arabic" pitchFamily="2" charset="-78"/>
              </a:rPr>
              <a:t>والتي تبين عدد السجلات المرتبطة مع بعض بين الكيانين.</a:t>
            </a:r>
          </a:p>
          <a:p>
            <a:pPr algn="just" rtl="1">
              <a:buFont typeface="Arial" charset="0"/>
              <a:buChar char="•"/>
            </a:pPr>
            <a:r>
              <a:rPr lang="ar-SA" sz="2800">
                <a:latin typeface="Traditional Arabic" pitchFamily="2" charset="-78"/>
                <a:cs typeface="Traditional Arabic" pitchFamily="2" charset="-78"/>
              </a:rPr>
              <a:t>توجد ثلاثة أنواع من العلاقات بين الكيانات العلاقة 1:1، العلاقة 1:</a:t>
            </a:r>
            <a:r>
              <a:rPr lang="en-GB" sz="2800">
                <a:latin typeface="Traditional Arabic" pitchFamily="2" charset="-78"/>
                <a:cs typeface="Traditional Arabic" pitchFamily="2" charset="-78"/>
              </a:rPr>
              <a:t>N</a:t>
            </a:r>
            <a:r>
              <a:rPr lang="ar-SA" sz="2800">
                <a:latin typeface="Traditional Arabic" pitchFamily="2" charset="-78"/>
                <a:cs typeface="Traditional Arabic" pitchFamily="2" charset="-78"/>
              </a:rPr>
              <a:t>، والعلاقة </a:t>
            </a:r>
            <a:r>
              <a:rPr lang="en-GB" sz="2800">
                <a:latin typeface="Traditional Arabic" pitchFamily="2" charset="-78"/>
                <a:cs typeface="Traditional Arabic" pitchFamily="2" charset="-78"/>
              </a:rPr>
              <a:t>M: N</a:t>
            </a:r>
            <a:r>
              <a:rPr lang="ar-SA" sz="2800">
                <a:latin typeface="Traditional Arabic" pitchFamily="2" charset="-78"/>
                <a:cs typeface="Traditional Arabic" pitchFamily="2" charset="-78"/>
              </a:rPr>
              <a:t>.</a:t>
            </a:r>
          </a:p>
          <a:p>
            <a:pPr algn="just" rtl="1">
              <a:buFont typeface="Arial" charset="0"/>
              <a:buChar char="•"/>
            </a:pPr>
            <a:endParaRPr lang="en-US" sz="2800">
              <a:latin typeface="Traditional Arabic" pitchFamily="2" charset="-78"/>
              <a:cs typeface="Traditional Arabic" pitchFamily="2" charset="-78"/>
            </a:endParaRPr>
          </a:p>
        </p:txBody>
      </p:sp>
      <p:grpSp>
        <p:nvGrpSpPr>
          <p:cNvPr id="33795" name="Group 3"/>
          <p:cNvGrpSpPr>
            <a:grpSpLocks/>
          </p:cNvGrpSpPr>
          <p:nvPr/>
        </p:nvGrpSpPr>
        <p:grpSpPr bwMode="auto">
          <a:xfrm>
            <a:off x="2090738" y="2852738"/>
            <a:ext cx="4949825" cy="936625"/>
            <a:chOff x="0" y="0"/>
            <a:chExt cx="3997797" cy="672374"/>
          </a:xfrm>
        </p:grpSpPr>
        <p:cxnSp>
          <p:nvCxnSpPr>
            <p:cNvPr id="5" name="AutoShape 309"/>
            <p:cNvCxnSpPr>
              <a:cxnSpLocks noChangeShapeType="1"/>
            </p:cNvCxnSpPr>
            <p:nvPr/>
          </p:nvCxnSpPr>
          <p:spPr bwMode="auto">
            <a:xfrm>
              <a:off x="992397" y="330489"/>
              <a:ext cx="2055313" cy="0"/>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sp>
          <p:nvSpPr>
            <p:cNvPr id="7" name="AutoShape 319"/>
            <p:cNvSpPr>
              <a:spLocks noChangeArrowheads="1"/>
            </p:cNvSpPr>
            <p:nvPr/>
          </p:nvSpPr>
          <p:spPr bwMode="auto">
            <a:xfrm>
              <a:off x="1497571" y="0"/>
              <a:ext cx="915467" cy="672374"/>
            </a:xfrm>
            <a:prstGeom prst="diamond">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rtl="1" fontAlgn="auto">
                <a:lnSpc>
                  <a:spcPct val="107000"/>
                </a:lnSpc>
                <a:spcBef>
                  <a:spcPts val="0"/>
                </a:spcBef>
                <a:spcAft>
                  <a:spcPts val="800"/>
                </a:spcAft>
                <a:defRPr/>
              </a:pPr>
              <a:r>
                <a:rPr lang="ar-SA" sz="1400" b="1" dirty="0">
                  <a:ea typeface="Calibri"/>
                </a:rPr>
                <a:t>يدرس</a:t>
              </a:r>
              <a:endParaRPr lang="en-US" sz="1100" dirty="0">
                <a:ea typeface="Calibri"/>
                <a:cs typeface="Arial"/>
              </a:endParaRPr>
            </a:p>
          </p:txBody>
        </p:sp>
        <p:sp>
          <p:nvSpPr>
            <p:cNvPr id="8" name="Rectangle 7"/>
            <p:cNvSpPr>
              <a:spLocks noChangeArrowheads="1"/>
            </p:cNvSpPr>
            <p:nvPr/>
          </p:nvSpPr>
          <p:spPr bwMode="auto">
            <a:xfrm>
              <a:off x="2918212" y="126497"/>
              <a:ext cx="1079585" cy="39544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rtl="1" fontAlgn="auto">
                <a:lnSpc>
                  <a:spcPct val="107000"/>
                </a:lnSpc>
                <a:spcBef>
                  <a:spcPts val="0"/>
                </a:spcBef>
                <a:spcAft>
                  <a:spcPts val="800"/>
                </a:spcAft>
                <a:defRPr/>
              </a:pPr>
              <a:r>
                <a:rPr lang="ar-SA" b="1" dirty="0">
                  <a:ea typeface="Calibri"/>
                </a:rPr>
                <a:t>المادة الدراسية</a:t>
              </a:r>
              <a:endParaRPr lang="en-US" sz="1400" dirty="0">
                <a:ea typeface="Calibri"/>
                <a:cs typeface="Arial"/>
              </a:endParaRPr>
            </a:p>
          </p:txBody>
        </p:sp>
        <p:sp>
          <p:nvSpPr>
            <p:cNvPr id="9" name="Rectangle 8"/>
            <p:cNvSpPr>
              <a:spLocks noChangeArrowheads="1"/>
            </p:cNvSpPr>
            <p:nvPr/>
          </p:nvSpPr>
          <p:spPr bwMode="auto">
            <a:xfrm>
              <a:off x="0" y="116241"/>
              <a:ext cx="1074456" cy="39658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b="1" dirty="0">
                  <a:ea typeface="Calibri"/>
                </a:rPr>
                <a:t>الطالب</a:t>
              </a:r>
              <a:endParaRPr lang="en-US" sz="1400" dirty="0">
                <a:ea typeface="Calibri"/>
                <a:cs typeface="Arial"/>
              </a:endParaRPr>
            </a:p>
          </p:txBody>
        </p:sp>
      </p:grpSp>
      <p:pic>
        <p:nvPicPr>
          <p:cNvPr id="33801" name="~PP31619.WAV">
            <a:hlinkClick r:id="" action="ppaction://media"/>
          </p:cNvPr>
          <p:cNvPicPr>
            <a:picLocks noRot="1" noChangeAspect="1" noChangeArrowheads="1"/>
          </p:cNvPicPr>
          <p:nvPr>
            <a:wavAudioFile r:embed="rId1" name="~PP3213.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380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380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2"/>
          <p:cNvSpPr txBox="1">
            <a:spLocks noChangeArrowheads="1"/>
          </p:cNvSpPr>
          <p:nvPr/>
        </p:nvSpPr>
        <p:spPr bwMode="auto">
          <a:xfrm>
            <a:off x="704850" y="293688"/>
            <a:ext cx="833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33CC"/>
                </a:solidFill>
                <a:latin typeface="Traditional Arabic" pitchFamily="2" charset="-78"/>
                <a:cs typeface="Traditional Arabic" pitchFamily="2" charset="-78"/>
              </a:rPr>
              <a:t>تفسير مخططات علاقة الكيان</a:t>
            </a:r>
            <a:r>
              <a:rPr lang="en-GB" sz="3200" b="1">
                <a:solidFill>
                  <a:srgbClr val="0033CC"/>
                </a:solidFill>
                <a:latin typeface="Traditional Arabic" pitchFamily="2" charset="-78"/>
                <a:cs typeface="Traditional Arabic" pitchFamily="2" charset="-78"/>
              </a:rPr>
              <a:t>Interpreting ER Diagrams </a:t>
            </a:r>
            <a:endParaRPr lang="en-US" sz="3200" b="1">
              <a:solidFill>
                <a:srgbClr val="0033CC"/>
              </a:solidFill>
              <a:latin typeface="Traditional Arabic" pitchFamily="2" charset="-78"/>
              <a:cs typeface="Traditional Arabic" pitchFamily="2" charset="-78"/>
            </a:endParaRPr>
          </a:p>
        </p:txBody>
      </p:sp>
      <p:sp>
        <p:nvSpPr>
          <p:cNvPr id="34818" name="Rectangle 3"/>
          <p:cNvSpPr txBox="1">
            <a:spLocks noChangeArrowheads="1"/>
          </p:cNvSpPr>
          <p:nvPr/>
        </p:nvSpPr>
        <p:spPr bwMode="auto">
          <a:xfrm>
            <a:off x="671513" y="898525"/>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buFont typeface="Arial" charset="0"/>
              <a:buChar char="•"/>
            </a:pPr>
            <a:r>
              <a:rPr lang="ar-SA" sz="2800">
                <a:latin typeface="Traditional Arabic" pitchFamily="2" charset="-78"/>
                <a:cs typeface="Traditional Arabic" pitchFamily="2" charset="-78"/>
              </a:rPr>
              <a:t>قبل البدء في توضيح التعددية</a:t>
            </a:r>
            <a:r>
              <a:rPr lang="en-GB" sz="2800">
                <a:latin typeface="Traditional Arabic" pitchFamily="2" charset="-78"/>
                <a:cs typeface="Traditional Arabic" pitchFamily="2" charset="-78"/>
              </a:rPr>
              <a:t>Multiplicity </a:t>
            </a:r>
            <a:r>
              <a:rPr lang="ar-SA" sz="2800">
                <a:latin typeface="Traditional Arabic" pitchFamily="2" charset="-78"/>
                <a:cs typeface="Traditional Arabic" pitchFamily="2" charset="-78"/>
              </a:rPr>
              <a:t> سيتم توضيح كيف يتم تفسير العلاقة بين الكيانين من جهة نظر كل كيان:</a:t>
            </a:r>
            <a:endParaRPr lang="en-US" sz="2800">
              <a:latin typeface="Traditional Arabic" pitchFamily="2" charset="-78"/>
              <a:cs typeface="Traditional Arabic" pitchFamily="2" charset="-78"/>
            </a:endParaRPr>
          </a:p>
          <a:p>
            <a:pPr algn="just" rtl="1">
              <a:lnSpc>
                <a:spcPct val="150000"/>
              </a:lnSpc>
              <a:buFont typeface="Arial" charset="0"/>
              <a:buChar char="•"/>
            </a:pPr>
            <a:r>
              <a:rPr lang="ar-SA" sz="2800">
                <a:latin typeface="Traditional Arabic" pitchFamily="2" charset="-78"/>
                <a:cs typeface="Traditional Arabic" pitchFamily="2" charset="-78"/>
              </a:rPr>
              <a:t>بفرض أن لدينا علاقة</a:t>
            </a:r>
            <a:r>
              <a:rPr lang="en-US" sz="2800">
                <a:latin typeface="Traditional Arabic" pitchFamily="2" charset="-78"/>
                <a:cs typeface="Traditional Arabic" pitchFamily="2" charset="-78"/>
              </a:rPr>
              <a:t>Relationship </a:t>
            </a:r>
            <a:r>
              <a:rPr lang="ar-SA" sz="2800">
                <a:latin typeface="Traditional Arabic" pitchFamily="2" charset="-78"/>
                <a:cs typeface="Traditional Arabic" pitchFamily="2" charset="-78"/>
              </a:rPr>
              <a:t> يدرس بين كيان الأستاذ وكيان المادة الدراسية، توجد ثلاثة أنواع محتملة من العلاقات بين هذين الكيانين وهي العلاقة 1:1، العلاقة 1:</a:t>
            </a:r>
            <a:r>
              <a:rPr lang="en-GB" sz="2800">
                <a:latin typeface="Traditional Arabic" pitchFamily="2" charset="-78"/>
                <a:cs typeface="Traditional Arabic" pitchFamily="2" charset="-78"/>
              </a:rPr>
              <a:t>N</a:t>
            </a:r>
            <a:r>
              <a:rPr lang="ar-SA" sz="2800">
                <a:latin typeface="Traditional Arabic" pitchFamily="2" charset="-78"/>
                <a:cs typeface="Traditional Arabic" pitchFamily="2" charset="-78"/>
              </a:rPr>
              <a:t>، والعلاقة </a:t>
            </a:r>
            <a:r>
              <a:rPr lang="en-GB" sz="2800">
                <a:latin typeface="Traditional Arabic" pitchFamily="2" charset="-78"/>
                <a:cs typeface="Traditional Arabic" pitchFamily="2" charset="-78"/>
              </a:rPr>
              <a:t>M: N</a:t>
            </a:r>
            <a:r>
              <a:rPr lang="ar-SA" sz="2800">
                <a:latin typeface="Traditional Arabic" pitchFamily="2" charset="-78"/>
                <a:cs typeface="Traditional Arabic" pitchFamily="2" charset="-78"/>
              </a:rPr>
              <a:t>.</a:t>
            </a:r>
          </a:p>
          <a:p>
            <a:pPr algn="just" rtl="1">
              <a:lnSpc>
                <a:spcPct val="150000"/>
              </a:lnSpc>
              <a:buFont typeface="Arial" charset="0"/>
              <a:buChar char="•"/>
            </a:pPr>
            <a:r>
              <a:rPr lang="ar-SA" sz="2800" b="1">
                <a:latin typeface="Traditional Arabic" pitchFamily="2" charset="-78"/>
                <a:cs typeface="Traditional Arabic" pitchFamily="2" charset="-78"/>
              </a:rPr>
              <a:t>تحديد أي نوع من العلاقات السابقة بين الكيانات يعتمد على سياسات ومتطلبات المؤسسة.</a:t>
            </a:r>
          </a:p>
          <a:p>
            <a:pPr algn="just" rtl="1">
              <a:lnSpc>
                <a:spcPct val="150000"/>
              </a:lnSpc>
              <a:buFont typeface="Arial" charset="0"/>
              <a:buChar char="•"/>
            </a:pPr>
            <a:endParaRPr lang="en-US" sz="2800">
              <a:latin typeface="Traditional Arabic" pitchFamily="2" charset="-78"/>
              <a:cs typeface="Traditional Arabic" pitchFamily="2" charset="-78"/>
            </a:endParaRPr>
          </a:p>
        </p:txBody>
      </p:sp>
      <p:grpSp>
        <p:nvGrpSpPr>
          <p:cNvPr id="34819" name="Group 9"/>
          <p:cNvGrpSpPr>
            <a:grpSpLocks/>
          </p:cNvGrpSpPr>
          <p:nvPr/>
        </p:nvGrpSpPr>
        <p:grpSpPr bwMode="auto">
          <a:xfrm>
            <a:off x="2306638" y="5084763"/>
            <a:ext cx="4949825" cy="936625"/>
            <a:chOff x="0" y="0"/>
            <a:chExt cx="3997797" cy="672374"/>
          </a:xfrm>
        </p:grpSpPr>
        <p:cxnSp>
          <p:nvCxnSpPr>
            <p:cNvPr id="11" name="AutoShape 309"/>
            <p:cNvCxnSpPr>
              <a:cxnSpLocks noChangeShapeType="1"/>
            </p:cNvCxnSpPr>
            <p:nvPr/>
          </p:nvCxnSpPr>
          <p:spPr bwMode="auto">
            <a:xfrm>
              <a:off x="992397" y="330489"/>
              <a:ext cx="2055313" cy="0"/>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sp>
          <p:nvSpPr>
            <p:cNvPr id="12" name="AutoShape 319"/>
            <p:cNvSpPr>
              <a:spLocks noChangeArrowheads="1"/>
            </p:cNvSpPr>
            <p:nvPr/>
          </p:nvSpPr>
          <p:spPr bwMode="auto">
            <a:xfrm>
              <a:off x="1497571" y="0"/>
              <a:ext cx="915467" cy="672374"/>
            </a:xfrm>
            <a:prstGeom prst="diamond">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rtl="1" fontAlgn="auto">
                <a:lnSpc>
                  <a:spcPct val="107000"/>
                </a:lnSpc>
                <a:spcBef>
                  <a:spcPts val="0"/>
                </a:spcBef>
                <a:spcAft>
                  <a:spcPts val="800"/>
                </a:spcAft>
                <a:defRPr/>
              </a:pPr>
              <a:r>
                <a:rPr lang="ar-SA" sz="1400" b="1" dirty="0">
                  <a:ea typeface="Calibri"/>
                </a:rPr>
                <a:t>يدرس</a:t>
              </a:r>
              <a:endParaRPr lang="en-US" sz="1100" dirty="0">
                <a:ea typeface="Calibri"/>
                <a:cs typeface="Arial"/>
              </a:endParaRPr>
            </a:p>
          </p:txBody>
        </p:sp>
        <p:sp>
          <p:nvSpPr>
            <p:cNvPr id="13" name="Rectangle 12"/>
            <p:cNvSpPr>
              <a:spLocks noChangeArrowheads="1"/>
            </p:cNvSpPr>
            <p:nvPr/>
          </p:nvSpPr>
          <p:spPr bwMode="auto">
            <a:xfrm>
              <a:off x="2918212" y="126497"/>
              <a:ext cx="1079585" cy="39544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rtl="1" fontAlgn="auto">
                <a:lnSpc>
                  <a:spcPct val="107000"/>
                </a:lnSpc>
                <a:spcBef>
                  <a:spcPts val="0"/>
                </a:spcBef>
                <a:spcAft>
                  <a:spcPts val="800"/>
                </a:spcAft>
                <a:defRPr/>
              </a:pPr>
              <a:r>
                <a:rPr lang="ar-SA" b="1" dirty="0">
                  <a:ea typeface="Calibri"/>
                </a:rPr>
                <a:t>المادة الدراسية</a:t>
              </a:r>
              <a:endParaRPr lang="en-US" sz="1400" dirty="0">
                <a:ea typeface="Calibri"/>
                <a:cs typeface="Arial"/>
              </a:endParaRPr>
            </a:p>
          </p:txBody>
        </p:sp>
        <p:sp>
          <p:nvSpPr>
            <p:cNvPr id="14" name="Rectangle 13"/>
            <p:cNvSpPr>
              <a:spLocks noChangeArrowheads="1"/>
            </p:cNvSpPr>
            <p:nvPr/>
          </p:nvSpPr>
          <p:spPr bwMode="auto">
            <a:xfrm>
              <a:off x="0" y="116241"/>
              <a:ext cx="1074456" cy="396587"/>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b="1" dirty="0">
                  <a:ea typeface="Calibri"/>
                </a:rPr>
                <a:t>الأستاذ</a:t>
              </a:r>
              <a:endParaRPr lang="en-US" sz="1400" dirty="0">
                <a:ea typeface="Calibri"/>
                <a:cs typeface="Arial"/>
              </a:endParaRPr>
            </a:p>
          </p:txBody>
        </p:sp>
      </p:grpSp>
      <p:pic>
        <p:nvPicPr>
          <p:cNvPr id="34825" name="~PP11635.WAV">
            <a:hlinkClick r:id="" action="ppaction://media"/>
          </p:cNvPr>
          <p:cNvPicPr>
            <a:picLocks noRot="1" noChangeAspect="1" noChangeArrowheads="1"/>
          </p:cNvPicPr>
          <p:nvPr>
            <a:wavAudioFile r:embed="rId1" name="~PP1829.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48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482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2"/>
          <p:cNvSpPr txBox="1">
            <a:spLocks noChangeArrowheads="1"/>
          </p:cNvSpPr>
          <p:nvPr/>
        </p:nvSpPr>
        <p:spPr bwMode="auto">
          <a:xfrm>
            <a:off x="704850" y="293688"/>
            <a:ext cx="833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33CC"/>
                </a:solidFill>
                <a:latin typeface="Traditional Arabic" pitchFamily="2" charset="-78"/>
                <a:cs typeface="Traditional Arabic" pitchFamily="2" charset="-78"/>
              </a:rPr>
              <a:t>تفسير مخططات علاقة الكيان</a:t>
            </a:r>
            <a:r>
              <a:rPr lang="en-GB" sz="3200" b="1">
                <a:solidFill>
                  <a:srgbClr val="0033CC"/>
                </a:solidFill>
                <a:latin typeface="Traditional Arabic" pitchFamily="2" charset="-78"/>
                <a:cs typeface="Traditional Arabic" pitchFamily="2" charset="-78"/>
              </a:rPr>
              <a:t>Interpreting ER Diagrams </a:t>
            </a:r>
            <a:endParaRPr lang="en-US" sz="3200" b="1">
              <a:solidFill>
                <a:srgbClr val="0033CC"/>
              </a:solidFill>
              <a:latin typeface="Traditional Arabic" pitchFamily="2" charset="-78"/>
              <a:cs typeface="Traditional Arabic" pitchFamily="2" charset="-78"/>
            </a:endParaRPr>
          </a:p>
        </p:txBody>
      </p:sp>
      <p:sp>
        <p:nvSpPr>
          <p:cNvPr id="3" name="Rectangle 3"/>
          <p:cNvSpPr txBox="1">
            <a:spLocks noChangeArrowheads="1"/>
          </p:cNvSpPr>
          <p:nvPr/>
        </p:nvSpPr>
        <p:spPr>
          <a:xfrm>
            <a:off x="671513" y="898525"/>
            <a:ext cx="8458200" cy="5410200"/>
          </a:xfrm>
          <a:prstGeom prst="rect">
            <a:avLst/>
          </a:prstGeom>
        </p:spPr>
        <p:txBody>
          <a:bodyPr/>
          <a:lstStyle/>
          <a:p>
            <a:pPr algn="just" rtl="1" fontAlgn="auto">
              <a:spcBef>
                <a:spcPts val="0"/>
              </a:spcBef>
              <a:spcAft>
                <a:spcPts val="0"/>
              </a:spcAft>
              <a:defRPr/>
            </a:pPr>
            <a:r>
              <a:rPr lang="ar-SA" sz="2600" dirty="0">
                <a:latin typeface="Traditional Arabic" pitchFamily="18" charset="-78"/>
                <a:cs typeface="Traditional Arabic" pitchFamily="18" charset="-78"/>
              </a:rPr>
              <a:t>في حالة نوع العلاقة واحد إلى واحد 1 : 1 بين الكيانين فأنه يتم التعبير عن هذه العلاقة من وجهة نظر الكيانين بالطريقة التالية:</a:t>
            </a:r>
            <a:endParaRPr lang="en-US" sz="2600" dirty="0">
              <a:latin typeface="Traditional Arabic" pitchFamily="18" charset="-78"/>
              <a:cs typeface="Traditional Arabic" pitchFamily="18" charset="-78"/>
            </a:endParaRPr>
          </a:p>
          <a:p>
            <a:pPr marL="457200" indent="-457200" algn="just" rtl="1" fontAlgn="auto">
              <a:spcBef>
                <a:spcPts val="0"/>
              </a:spcBef>
              <a:spcAft>
                <a:spcPts val="0"/>
              </a:spcAft>
              <a:buFont typeface="Arial" pitchFamily="34" charset="0"/>
              <a:buChar char="•"/>
              <a:defRPr/>
            </a:pPr>
            <a:r>
              <a:rPr lang="ar-SA" sz="2600" b="1" dirty="0">
                <a:latin typeface="Traditional Arabic" pitchFamily="18" charset="-78"/>
                <a:cs typeface="Traditional Arabic" pitchFamily="18" charset="-78"/>
              </a:rPr>
              <a:t>من جهة نظر كيان الاستاذ:</a:t>
            </a:r>
            <a:r>
              <a:rPr lang="ar-SA" sz="2600" dirty="0">
                <a:latin typeface="Traditional Arabic" pitchFamily="18" charset="-78"/>
                <a:cs typeface="Traditional Arabic" pitchFamily="18" charset="-78"/>
              </a:rPr>
              <a:t> الاستاذ يُدرس مادة دراسية واحدة فقط.</a:t>
            </a:r>
            <a:endParaRPr lang="en-US" sz="2600" dirty="0">
              <a:latin typeface="Traditional Arabic" pitchFamily="18" charset="-78"/>
              <a:cs typeface="Traditional Arabic" pitchFamily="18" charset="-78"/>
            </a:endParaRPr>
          </a:p>
          <a:p>
            <a:pPr marL="457200" indent="-457200" algn="just" rtl="1" fontAlgn="auto">
              <a:spcBef>
                <a:spcPts val="0"/>
              </a:spcBef>
              <a:spcAft>
                <a:spcPts val="0"/>
              </a:spcAft>
              <a:buFont typeface="Arial" pitchFamily="34" charset="0"/>
              <a:buChar char="•"/>
              <a:defRPr/>
            </a:pPr>
            <a:r>
              <a:rPr lang="ar-SA" sz="2600" b="1" dirty="0">
                <a:latin typeface="Traditional Arabic" pitchFamily="18" charset="-78"/>
                <a:cs typeface="Traditional Arabic" pitchFamily="18" charset="-78"/>
              </a:rPr>
              <a:t>من جهة نظر كيان المادة الدراسية: </a:t>
            </a:r>
            <a:r>
              <a:rPr lang="ar-SA" sz="2600" dirty="0">
                <a:latin typeface="Traditional Arabic" pitchFamily="18" charset="-78"/>
                <a:cs typeface="Traditional Arabic" pitchFamily="18" charset="-78"/>
              </a:rPr>
              <a:t>المادة الدراسية يُدرسها أستاذ واحد فقط.</a:t>
            </a:r>
            <a:endParaRPr lang="en-US" sz="2600" dirty="0">
              <a:latin typeface="Traditional Arabic" pitchFamily="18" charset="-78"/>
              <a:cs typeface="Traditional Arabic" pitchFamily="18" charset="-78"/>
            </a:endParaRPr>
          </a:p>
          <a:p>
            <a:pPr algn="just" rtl="1" fontAlgn="auto">
              <a:spcBef>
                <a:spcPts val="0"/>
              </a:spcBef>
              <a:spcAft>
                <a:spcPts val="0"/>
              </a:spcAft>
              <a:defRPr/>
            </a:pPr>
            <a:r>
              <a:rPr lang="ar-SA" sz="2600" dirty="0">
                <a:latin typeface="Traditional Arabic" pitchFamily="18" charset="-78"/>
                <a:cs typeface="Traditional Arabic" pitchFamily="18" charset="-78"/>
              </a:rPr>
              <a:t>أما في حالة نوع العلاقة واحد إلى العديد 1 : </a:t>
            </a:r>
            <a:r>
              <a:rPr lang="en-GB" sz="2600" dirty="0">
                <a:latin typeface="Traditional Arabic" pitchFamily="18" charset="-78"/>
                <a:cs typeface="Traditional Arabic" pitchFamily="18" charset="-78"/>
              </a:rPr>
              <a:t>N</a:t>
            </a:r>
            <a:r>
              <a:rPr lang="ar-SA" sz="2600" dirty="0">
                <a:latin typeface="Traditional Arabic" pitchFamily="18" charset="-78"/>
                <a:cs typeface="Traditional Arabic" pitchFamily="18" charset="-78"/>
              </a:rPr>
              <a:t> </a:t>
            </a:r>
            <a:r>
              <a:rPr lang="ar-SA" sz="2600" dirty="0">
                <a:latin typeface="Traditional Arabic" pitchFamily="18" charset="-78"/>
                <a:cs typeface="Traditional Arabic" pitchFamily="18" charset="-78"/>
              </a:rPr>
              <a:t>فأنه يتم التعبير عن هذه العلاقة من وجهة نظر الكيانين بالطريقة التالية:</a:t>
            </a:r>
            <a:endParaRPr lang="en-US" sz="2600" dirty="0">
              <a:latin typeface="Traditional Arabic" pitchFamily="18" charset="-78"/>
              <a:cs typeface="Traditional Arabic" pitchFamily="18" charset="-78"/>
            </a:endParaRPr>
          </a:p>
          <a:p>
            <a:pPr marL="457200" indent="-457200" algn="just" rtl="1" fontAlgn="auto">
              <a:spcBef>
                <a:spcPts val="0"/>
              </a:spcBef>
              <a:spcAft>
                <a:spcPts val="0"/>
              </a:spcAft>
              <a:buFont typeface="Arial" pitchFamily="34" charset="0"/>
              <a:buChar char="•"/>
              <a:defRPr/>
            </a:pPr>
            <a:r>
              <a:rPr lang="ar-SA" sz="2600" b="1" dirty="0">
                <a:latin typeface="Traditional Arabic" pitchFamily="18" charset="-78"/>
                <a:cs typeface="Traditional Arabic" pitchFamily="18" charset="-78"/>
              </a:rPr>
              <a:t>من جهة نظر كيان الاستاذ: </a:t>
            </a:r>
            <a:r>
              <a:rPr lang="ar-SA" sz="2600" dirty="0">
                <a:latin typeface="Traditional Arabic" pitchFamily="18" charset="-78"/>
                <a:cs typeface="Traditional Arabic" pitchFamily="18" charset="-78"/>
              </a:rPr>
              <a:t>الاستاذ يُدرس مادة أو أكثر من مادة دراسية.</a:t>
            </a:r>
            <a:endParaRPr lang="en-US" sz="2600" dirty="0">
              <a:latin typeface="Traditional Arabic" pitchFamily="18" charset="-78"/>
              <a:cs typeface="Traditional Arabic" pitchFamily="18" charset="-78"/>
            </a:endParaRPr>
          </a:p>
          <a:p>
            <a:pPr marL="457200" indent="-457200" algn="just" rtl="1" fontAlgn="auto">
              <a:spcBef>
                <a:spcPts val="0"/>
              </a:spcBef>
              <a:spcAft>
                <a:spcPts val="0"/>
              </a:spcAft>
              <a:buFont typeface="Arial" pitchFamily="34" charset="0"/>
              <a:buChar char="•"/>
              <a:defRPr/>
            </a:pPr>
            <a:r>
              <a:rPr lang="ar-SA" sz="2600" b="1" dirty="0">
                <a:latin typeface="Traditional Arabic" pitchFamily="18" charset="-78"/>
                <a:cs typeface="Traditional Arabic" pitchFamily="18" charset="-78"/>
              </a:rPr>
              <a:t>من جهة نظر كيان المادة الدراسية: </a:t>
            </a:r>
            <a:r>
              <a:rPr lang="ar-SA" sz="2600" dirty="0">
                <a:latin typeface="Traditional Arabic" pitchFamily="18" charset="-78"/>
                <a:cs typeface="Traditional Arabic" pitchFamily="18" charset="-78"/>
              </a:rPr>
              <a:t>المادة الدراسية يُدرسها أستاذ واحد فقط.</a:t>
            </a:r>
            <a:endParaRPr lang="en-US" sz="2600" dirty="0">
              <a:latin typeface="Traditional Arabic" pitchFamily="18" charset="-78"/>
              <a:cs typeface="Traditional Arabic" pitchFamily="18" charset="-78"/>
            </a:endParaRPr>
          </a:p>
          <a:p>
            <a:pPr algn="just" rtl="1" fontAlgn="auto">
              <a:spcBef>
                <a:spcPts val="0"/>
              </a:spcBef>
              <a:spcAft>
                <a:spcPts val="0"/>
              </a:spcAft>
              <a:defRPr/>
            </a:pPr>
            <a:r>
              <a:rPr lang="ar-SA" sz="2600" dirty="0">
                <a:latin typeface="Traditional Arabic" pitchFamily="18" charset="-78"/>
                <a:cs typeface="Traditional Arabic" pitchFamily="18" charset="-78"/>
              </a:rPr>
              <a:t>وأخيراً في حالة نوع العلاقة العديد إلى العديد </a:t>
            </a:r>
            <a:r>
              <a:rPr lang="en-GB" sz="2600" dirty="0">
                <a:latin typeface="Traditional Arabic" pitchFamily="18" charset="-78"/>
                <a:cs typeface="Traditional Arabic" pitchFamily="18" charset="-78"/>
              </a:rPr>
              <a:t>N</a:t>
            </a:r>
            <a:r>
              <a:rPr lang="ar-SA" sz="2600" dirty="0">
                <a:latin typeface="Traditional Arabic" pitchFamily="18" charset="-78"/>
                <a:cs typeface="Traditional Arabic" pitchFamily="18" charset="-78"/>
              </a:rPr>
              <a:t> : </a:t>
            </a:r>
            <a:r>
              <a:rPr lang="en-GB" sz="2600" dirty="0">
                <a:latin typeface="Traditional Arabic" pitchFamily="18" charset="-78"/>
                <a:cs typeface="Traditional Arabic" pitchFamily="18" charset="-78"/>
              </a:rPr>
              <a:t>M</a:t>
            </a:r>
            <a:r>
              <a:rPr lang="ar-SA" sz="2600" dirty="0">
                <a:latin typeface="Traditional Arabic" pitchFamily="18" charset="-78"/>
                <a:cs typeface="Traditional Arabic" pitchFamily="18" charset="-78"/>
              </a:rPr>
              <a:t> فأنه يتم التعبير عن هذه العلاقة من وجهة نظر الكيانين بالطريقة التالية:</a:t>
            </a:r>
            <a:endParaRPr lang="en-US" sz="2600" dirty="0">
              <a:latin typeface="Traditional Arabic" pitchFamily="18" charset="-78"/>
              <a:cs typeface="Traditional Arabic" pitchFamily="18" charset="-78"/>
            </a:endParaRPr>
          </a:p>
          <a:p>
            <a:pPr marL="457200" indent="-457200" algn="just" rtl="1" fontAlgn="auto">
              <a:spcBef>
                <a:spcPts val="0"/>
              </a:spcBef>
              <a:spcAft>
                <a:spcPts val="0"/>
              </a:spcAft>
              <a:buFont typeface="Arial" pitchFamily="34" charset="0"/>
              <a:buChar char="•"/>
              <a:defRPr/>
            </a:pPr>
            <a:r>
              <a:rPr lang="ar-SA" sz="2600" b="1" dirty="0">
                <a:latin typeface="Traditional Arabic" pitchFamily="18" charset="-78"/>
                <a:cs typeface="Traditional Arabic" pitchFamily="18" charset="-78"/>
              </a:rPr>
              <a:t>من جهة نظر كيان الاستاذ: </a:t>
            </a:r>
            <a:r>
              <a:rPr lang="ar-SA" sz="2600" dirty="0">
                <a:latin typeface="Traditional Arabic" pitchFamily="18" charset="-78"/>
                <a:cs typeface="Traditional Arabic" pitchFamily="18" charset="-78"/>
              </a:rPr>
              <a:t>الاستاذ ممكن أن يُدرس أكثر من مادة دراسية.</a:t>
            </a:r>
            <a:endParaRPr lang="en-US" sz="2600" dirty="0">
              <a:latin typeface="Traditional Arabic" pitchFamily="18" charset="-78"/>
              <a:cs typeface="Traditional Arabic" pitchFamily="18" charset="-78"/>
            </a:endParaRPr>
          </a:p>
          <a:p>
            <a:pPr marL="457200" indent="-457200" algn="just" rtl="1" fontAlgn="auto">
              <a:spcBef>
                <a:spcPts val="0"/>
              </a:spcBef>
              <a:spcAft>
                <a:spcPts val="0"/>
              </a:spcAft>
              <a:buFont typeface="Arial" pitchFamily="34" charset="0"/>
              <a:buChar char="•"/>
              <a:defRPr/>
            </a:pPr>
            <a:r>
              <a:rPr lang="ar-SA" sz="2600" b="1" dirty="0">
                <a:latin typeface="Traditional Arabic" pitchFamily="18" charset="-78"/>
                <a:cs typeface="Traditional Arabic" pitchFamily="18" charset="-78"/>
              </a:rPr>
              <a:t>من جهة نظر كيان المادة الدراسية: </a:t>
            </a:r>
            <a:r>
              <a:rPr lang="ar-SA" sz="2600" dirty="0">
                <a:latin typeface="Traditional Arabic" pitchFamily="18" charset="-78"/>
                <a:cs typeface="Traditional Arabic" pitchFamily="18" charset="-78"/>
              </a:rPr>
              <a:t>المادة الدراسية يمكن أن يُدرسها أكثر من أستاذ.</a:t>
            </a:r>
            <a:endParaRPr lang="en-US" sz="2600" dirty="0">
              <a:latin typeface="Traditional Arabic" pitchFamily="18" charset="-78"/>
              <a:cs typeface="Traditional Arabic" pitchFamily="18" charset="-78"/>
            </a:endParaRPr>
          </a:p>
        </p:txBody>
      </p:sp>
      <p:grpSp>
        <p:nvGrpSpPr>
          <p:cNvPr id="35843" name="Group 3"/>
          <p:cNvGrpSpPr>
            <a:grpSpLocks/>
          </p:cNvGrpSpPr>
          <p:nvPr/>
        </p:nvGrpSpPr>
        <p:grpSpPr bwMode="auto">
          <a:xfrm>
            <a:off x="2649538" y="5805488"/>
            <a:ext cx="4606925" cy="727075"/>
            <a:chOff x="0" y="0"/>
            <a:chExt cx="3997797" cy="672374"/>
          </a:xfrm>
        </p:grpSpPr>
        <p:cxnSp>
          <p:nvCxnSpPr>
            <p:cNvPr id="5" name="AutoShape 309"/>
            <p:cNvCxnSpPr>
              <a:cxnSpLocks noChangeShapeType="1"/>
            </p:cNvCxnSpPr>
            <p:nvPr/>
          </p:nvCxnSpPr>
          <p:spPr bwMode="auto">
            <a:xfrm>
              <a:off x="991872" y="330314"/>
              <a:ext cx="2056757" cy="0"/>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sp>
          <p:nvSpPr>
            <p:cNvPr id="6" name="AutoShape 319"/>
            <p:cNvSpPr>
              <a:spLocks noChangeArrowheads="1"/>
            </p:cNvSpPr>
            <p:nvPr/>
          </p:nvSpPr>
          <p:spPr bwMode="auto">
            <a:xfrm>
              <a:off x="1497451" y="0"/>
              <a:ext cx="914727" cy="672374"/>
            </a:xfrm>
            <a:prstGeom prst="diamond">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rtl="1" fontAlgn="auto">
                <a:lnSpc>
                  <a:spcPct val="107000"/>
                </a:lnSpc>
                <a:spcBef>
                  <a:spcPts val="0"/>
                </a:spcBef>
                <a:spcAft>
                  <a:spcPts val="800"/>
                </a:spcAft>
                <a:defRPr/>
              </a:pPr>
              <a:r>
                <a:rPr lang="ar-SA" sz="1200" b="1" dirty="0">
                  <a:ea typeface="Calibri"/>
                </a:rPr>
                <a:t>يدرس</a:t>
              </a:r>
              <a:endParaRPr lang="en-US" sz="1200" dirty="0">
                <a:ea typeface="Calibri"/>
                <a:cs typeface="Arial"/>
              </a:endParaRPr>
            </a:p>
          </p:txBody>
        </p:sp>
        <p:sp>
          <p:nvSpPr>
            <p:cNvPr id="7" name="Rectangle 6"/>
            <p:cNvSpPr>
              <a:spLocks noChangeArrowheads="1"/>
            </p:cNvSpPr>
            <p:nvPr/>
          </p:nvSpPr>
          <p:spPr bwMode="auto">
            <a:xfrm>
              <a:off x="2917758" y="126254"/>
              <a:ext cx="1080039" cy="396378"/>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rtl="1" fontAlgn="auto">
                <a:lnSpc>
                  <a:spcPct val="107000"/>
                </a:lnSpc>
                <a:spcBef>
                  <a:spcPts val="0"/>
                </a:spcBef>
                <a:spcAft>
                  <a:spcPts val="800"/>
                </a:spcAft>
                <a:defRPr/>
              </a:pPr>
              <a:r>
                <a:rPr lang="ar-SA" sz="1200" b="1" dirty="0">
                  <a:ea typeface="Calibri"/>
                </a:rPr>
                <a:t>المادة الدراسية</a:t>
              </a:r>
              <a:endParaRPr lang="en-US" sz="1200" dirty="0">
                <a:ea typeface="Calibri"/>
                <a:cs typeface="Arial"/>
              </a:endParaRPr>
            </a:p>
          </p:txBody>
        </p:sp>
        <p:sp>
          <p:nvSpPr>
            <p:cNvPr id="8" name="Rectangle 7"/>
            <p:cNvSpPr>
              <a:spLocks noChangeArrowheads="1"/>
            </p:cNvSpPr>
            <p:nvPr/>
          </p:nvSpPr>
          <p:spPr bwMode="auto">
            <a:xfrm>
              <a:off x="0" y="117445"/>
              <a:ext cx="1074528" cy="394909"/>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200" b="1" dirty="0">
                  <a:ea typeface="Calibri"/>
                </a:rPr>
                <a:t>الأستاذ</a:t>
              </a:r>
              <a:endParaRPr lang="en-US" sz="1200" dirty="0">
                <a:ea typeface="Calibri"/>
                <a:cs typeface="Arial"/>
              </a:endParaRPr>
            </a:p>
          </p:txBody>
        </p:sp>
      </p:grpSp>
      <p:pic>
        <p:nvPicPr>
          <p:cNvPr id="35849" name="~PP21650.WAV">
            <a:hlinkClick r:id="" action="ppaction://media"/>
          </p:cNvPr>
          <p:cNvPicPr>
            <a:picLocks noRot="1" noChangeAspect="1" noChangeArrowheads="1"/>
          </p:cNvPicPr>
          <p:nvPr>
            <a:wavAudioFile r:embed="rId1" name="~PP2208.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58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5849"/>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txBox="1">
            <a:spLocks noChangeArrowheads="1"/>
          </p:cNvSpPr>
          <p:nvPr/>
        </p:nvSpPr>
        <p:spPr bwMode="auto">
          <a:xfrm>
            <a:off x="704850" y="293688"/>
            <a:ext cx="833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33CC"/>
                </a:solidFill>
                <a:latin typeface="Traditional Arabic" pitchFamily="2" charset="-78"/>
                <a:cs typeface="Traditional Arabic" pitchFamily="2" charset="-78"/>
              </a:rPr>
              <a:t>التعددية </a:t>
            </a:r>
            <a:r>
              <a:rPr lang="en-GB" sz="3200" b="1">
                <a:solidFill>
                  <a:srgbClr val="0033CC"/>
                </a:solidFill>
                <a:latin typeface="Traditional Arabic" pitchFamily="2" charset="-78"/>
                <a:cs typeface="Traditional Arabic" pitchFamily="2" charset="-78"/>
              </a:rPr>
              <a:t>Multiplicity</a:t>
            </a:r>
            <a:endParaRPr lang="en-US" sz="3200" b="1">
              <a:solidFill>
                <a:srgbClr val="0033CC"/>
              </a:solidFill>
              <a:latin typeface="Traditional Arabic" pitchFamily="2" charset="-78"/>
              <a:cs typeface="Traditional Arabic" pitchFamily="2" charset="-78"/>
            </a:endParaRPr>
          </a:p>
        </p:txBody>
      </p:sp>
      <p:sp>
        <p:nvSpPr>
          <p:cNvPr id="36866" name="Rectangle 3"/>
          <p:cNvSpPr txBox="1">
            <a:spLocks noChangeArrowheads="1"/>
          </p:cNvSpPr>
          <p:nvPr/>
        </p:nvSpPr>
        <p:spPr bwMode="auto">
          <a:xfrm>
            <a:off x="671513" y="898525"/>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buFont typeface="Arial" charset="0"/>
              <a:buChar char="•"/>
            </a:pPr>
            <a:r>
              <a:rPr lang="ar-SA" sz="2800">
                <a:latin typeface="Traditional Arabic" pitchFamily="2" charset="-78"/>
                <a:cs typeface="Traditional Arabic" pitchFamily="2" charset="-78"/>
              </a:rPr>
              <a:t>هي عدد السجلات المحتملة لكيان ما والتي قد ترتبط بسجل أو أكثر في كيان آخر مرتبط معه في نفس العلاقة </a:t>
            </a:r>
            <a:r>
              <a:rPr lang="en-GB" sz="2800">
                <a:latin typeface="Traditional Arabic" pitchFamily="2" charset="-78"/>
                <a:cs typeface="Traditional Arabic" pitchFamily="2" charset="-78"/>
              </a:rPr>
              <a:t>Relationship</a:t>
            </a:r>
            <a:r>
              <a:rPr lang="ar-SA" sz="2800">
                <a:latin typeface="Traditional Arabic" pitchFamily="2" charset="-78"/>
                <a:cs typeface="Traditional Arabic" pitchFamily="2" charset="-78"/>
              </a:rPr>
              <a:t>، تساعد التعددية في تحديد الطريقة التي ترتبط بها الكيانات مع بعض، وهذه التعددية هي تمثيل للقوانين والتشريعات والمتطلبات التي تضعها المؤسسة ويجب التأكد من أنه تم تمثيلها لتكون جزء من مخطط </a:t>
            </a:r>
            <a:r>
              <a:rPr lang="en-GB" sz="2800">
                <a:latin typeface="Traditional Arabic" pitchFamily="2" charset="-78"/>
                <a:cs typeface="Traditional Arabic" pitchFamily="2" charset="-78"/>
              </a:rPr>
              <a:t>ERD</a:t>
            </a:r>
            <a:r>
              <a:rPr lang="ar-SA" sz="2800">
                <a:latin typeface="Traditional Arabic" pitchFamily="2" charset="-78"/>
                <a:cs typeface="Traditional Arabic" pitchFamily="2" charset="-78"/>
              </a:rPr>
              <a:t>.</a:t>
            </a:r>
            <a:endParaRPr lang="en-US" sz="2800">
              <a:latin typeface="Traditional Arabic" pitchFamily="2" charset="-78"/>
              <a:cs typeface="Traditional Arabic" pitchFamily="2" charset="-78"/>
            </a:endParaRPr>
          </a:p>
        </p:txBody>
      </p:sp>
      <p:grpSp>
        <p:nvGrpSpPr>
          <p:cNvPr id="36867" name="Group 8"/>
          <p:cNvGrpSpPr>
            <a:grpSpLocks/>
          </p:cNvGrpSpPr>
          <p:nvPr/>
        </p:nvGrpSpPr>
        <p:grpSpPr bwMode="auto">
          <a:xfrm>
            <a:off x="2432050" y="3789363"/>
            <a:ext cx="4857750" cy="1079500"/>
            <a:chOff x="0" y="0"/>
            <a:chExt cx="3997797" cy="672374"/>
          </a:xfrm>
        </p:grpSpPr>
        <p:sp>
          <p:nvSpPr>
            <p:cNvPr id="36868" name="Text Box 320"/>
            <p:cNvSpPr txBox="1">
              <a:spLocks noChangeArrowheads="1"/>
            </p:cNvSpPr>
            <p:nvPr/>
          </p:nvSpPr>
          <p:spPr bwMode="auto">
            <a:xfrm>
              <a:off x="1007462" y="172061"/>
              <a:ext cx="1950085" cy="2761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r" rtl="1">
                <a:lnSpc>
                  <a:spcPct val="107000"/>
                </a:lnSpc>
                <a:spcAft>
                  <a:spcPts val="800"/>
                </a:spcAft>
              </a:pPr>
              <a:r>
                <a:rPr lang="ar-SA" sz="1100" b="1">
                  <a:latin typeface="Arial" charset="0"/>
                </a:rPr>
                <a:t> </a:t>
              </a:r>
              <a:r>
                <a:rPr lang="en-US" sz="1100" b="1">
                  <a:latin typeface="Arial" charset="0"/>
                </a:rPr>
                <a:t> </a:t>
              </a:r>
              <a:r>
                <a:rPr lang="en-GB" sz="1100" b="1"/>
                <a:t>N</a:t>
              </a:r>
              <a:r>
                <a:rPr lang="ar-SA" sz="1100" b="1"/>
                <a:t>                                             </a:t>
              </a:r>
              <a:r>
                <a:rPr lang="en-GB" sz="1100" b="1"/>
                <a:t>    </a:t>
              </a:r>
              <a:r>
                <a:rPr lang="en-GB" sz="1100" b="1">
                  <a:latin typeface="Arial" charset="0"/>
                </a:rPr>
                <a:t> </a:t>
              </a:r>
              <a:r>
                <a:rPr lang="en-GB" sz="1100" b="1"/>
                <a:t>M</a:t>
              </a:r>
              <a:endParaRPr lang="en-US" sz="1100"/>
            </a:p>
          </p:txBody>
        </p:sp>
        <p:cxnSp>
          <p:nvCxnSpPr>
            <p:cNvPr id="36869" name="AutoShape 309"/>
            <p:cNvCxnSpPr>
              <a:cxnSpLocks noChangeShapeType="1"/>
            </p:cNvCxnSpPr>
            <p:nvPr/>
          </p:nvCxnSpPr>
          <p:spPr bwMode="auto">
            <a:xfrm>
              <a:off x="992221" y="330740"/>
              <a:ext cx="2056130" cy="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36870" name="AutoShape 319"/>
            <p:cNvSpPr>
              <a:spLocks noChangeArrowheads="1"/>
            </p:cNvSpPr>
            <p:nvPr/>
          </p:nvSpPr>
          <p:spPr bwMode="auto">
            <a:xfrm>
              <a:off x="1498059" y="0"/>
              <a:ext cx="914400" cy="672374"/>
            </a:xfrm>
            <a:prstGeom prst="diamond">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1400" b="1">
                  <a:latin typeface="Calibri" pitchFamily="34" charset="0"/>
                </a:rPr>
                <a:t>يدرس</a:t>
              </a:r>
              <a:endParaRPr lang="en-US" sz="1100">
                <a:latin typeface="Calibri" pitchFamily="34" charset="0"/>
              </a:endParaRPr>
            </a:p>
          </p:txBody>
        </p:sp>
        <p:sp>
          <p:nvSpPr>
            <p:cNvPr id="36871" name="Rectangle 12"/>
            <p:cNvSpPr>
              <a:spLocks noChangeArrowheads="1"/>
            </p:cNvSpPr>
            <p:nvPr/>
          </p:nvSpPr>
          <p:spPr bwMode="auto">
            <a:xfrm>
              <a:off x="2918297" y="126459"/>
              <a:ext cx="1079500" cy="395605"/>
            </a:xfrm>
            <a:prstGeom prst="rect">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b="1">
                  <a:latin typeface="Calibri" pitchFamily="34" charset="0"/>
                </a:rPr>
                <a:t>المادة الدراسية</a:t>
              </a:r>
              <a:endParaRPr lang="en-US" sz="1400">
                <a:latin typeface="Calibri" pitchFamily="34" charset="0"/>
              </a:endParaRPr>
            </a:p>
          </p:txBody>
        </p:sp>
        <p:sp>
          <p:nvSpPr>
            <p:cNvPr id="36872" name="Rectangle 13"/>
            <p:cNvSpPr>
              <a:spLocks noChangeArrowheads="1"/>
            </p:cNvSpPr>
            <p:nvPr/>
          </p:nvSpPr>
          <p:spPr bwMode="auto">
            <a:xfrm>
              <a:off x="0" y="116732"/>
              <a:ext cx="1074420" cy="39560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2000" b="1">
                  <a:latin typeface="Calibri" pitchFamily="34" charset="0"/>
                </a:rPr>
                <a:t>الأستاذ</a:t>
              </a:r>
              <a:endParaRPr lang="en-US" sz="1600">
                <a:latin typeface="Calibri" pitchFamily="34" charset="0"/>
              </a:endParaRPr>
            </a:p>
          </p:txBody>
        </p:sp>
      </p:grpSp>
      <p:pic>
        <p:nvPicPr>
          <p:cNvPr id="36874" name="~PP31650.WAV">
            <a:hlinkClick r:id="" action="ppaction://media"/>
          </p:cNvPr>
          <p:cNvPicPr>
            <a:picLocks noRot="1" noChangeAspect="1" noChangeArrowheads="1"/>
          </p:cNvPicPr>
          <p:nvPr>
            <a:wavAudioFile r:embed="rId1" name="~PP3330.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687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687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عنوان 1"/>
          <p:cNvSpPr>
            <a:spLocks noGrp="1"/>
          </p:cNvSpPr>
          <p:nvPr>
            <p:ph type="title"/>
          </p:nvPr>
        </p:nvSpPr>
        <p:spPr>
          <a:xfrm>
            <a:off x="495300" y="228600"/>
            <a:ext cx="8915400" cy="685800"/>
          </a:xfrm>
        </p:spPr>
        <p:txBody>
          <a:bodyPr/>
          <a:lstStyle/>
          <a:p>
            <a:pPr rtl="1"/>
            <a:r>
              <a:rPr lang="ar-LY" altLang="ar-SA" sz="3600" b="1" smtClean="0">
                <a:solidFill>
                  <a:srgbClr val="0000CC"/>
                </a:solidFill>
                <a:latin typeface="Traditional Arabic" pitchFamily="2" charset="-78"/>
                <a:cs typeface="Traditional Arabic" pitchFamily="2" charset="-78"/>
              </a:rPr>
              <a:t>مواضيع المحاضرة</a:t>
            </a:r>
            <a:endParaRPr lang="en-GB" altLang="ar-SA" sz="3600" b="1" smtClean="0">
              <a:solidFill>
                <a:srgbClr val="0000CC"/>
              </a:solidFill>
              <a:latin typeface="Traditional Arabic" pitchFamily="2" charset="-78"/>
              <a:cs typeface="Traditional Arabic" pitchFamily="2" charset="-78"/>
            </a:endParaRPr>
          </a:p>
        </p:txBody>
      </p:sp>
      <p:sp>
        <p:nvSpPr>
          <p:cNvPr id="7170" name="عنصر نائب للمحتوى 2"/>
          <p:cNvSpPr>
            <a:spLocks noGrp="1"/>
          </p:cNvSpPr>
          <p:nvPr>
            <p:ph sz="quarter" idx="1"/>
          </p:nvPr>
        </p:nvSpPr>
        <p:spPr>
          <a:xfrm>
            <a:off x="247650" y="1219200"/>
            <a:ext cx="9410700" cy="5105400"/>
          </a:xfrm>
        </p:spPr>
        <p:txBody>
          <a:bodyPr/>
          <a:lstStyle/>
          <a:p>
            <a:pPr algn="just" rtl="1">
              <a:lnSpc>
                <a:spcPct val="150000"/>
              </a:lnSpc>
            </a:pPr>
            <a:r>
              <a:rPr lang="ar-SA" sz="2400" smtClean="0">
                <a:latin typeface="Traditional Arabic" pitchFamily="2" charset="-78"/>
                <a:cs typeface="Traditional Arabic" pitchFamily="2" charset="-78"/>
              </a:rPr>
              <a:t>مخطط علاقة الكيان</a:t>
            </a:r>
            <a:r>
              <a:rPr lang="en-GB" sz="2400" smtClean="0">
                <a:latin typeface="Traditional Arabic" pitchFamily="2" charset="-78"/>
                <a:cs typeface="Traditional Arabic" pitchFamily="2" charset="-78"/>
              </a:rPr>
              <a:t>Entity–Relationship Diagram </a:t>
            </a:r>
            <a:endParaRPr lang="en-US" sz="2400" smtClean="0">
              <a:latin typeface="Traditional Arabic" pitchFamily="2" charset="-78"/>
              <a:cs typeface="Traditional Arabic" pitchFamily="2" charset="-78"/>
            </a:endParaRPr>
          </a:p>
          <a:p>
            <a:pPr algn="just" rtl="1">
              <a:lnSpc>
                <a:spcPct val="150000"/>
              </a:lnSpc>
            </a:pPr>
            <a:r>
              <a:rPr lang="ar-SA" sz="2400" smtClean="0">
                <a:latin typeface="Traditional Arabic" pitchFamily="2" charset="-78"/>
                <a:cs typeface="Traditional Arabic" pitchFamily="2" charset="-78"/>
              </a:rPr>
              <a:t>الكيان </a:t>
            </a:r>
            <a:r>
              <a:rPr lang="en-GB" sz="2400" smtClean="0">
                <a:latin typeface="Traditional Arabic" pitchFamily="2" charset="-78"/>
                <a:cs typeface="Traditional Arabic" pitchFamily="2" charset="-78"/>
              </a:rPr>
              <a:t>Entity</a:t>
            </a:r>
          </a:p>
          <a:p>
            <a:pPr algn="just" rtl="1">
              <a:lnSpc>
                <a:spcPct val="150000"/>
              </a:lnSpc>
            </a:pPr>
            <a:r>
              <a:rPr lang="ar-SA" sz="2400" smtClean="0">
                <a:latin typeface="Traditional Arabic" pitchFamily="2" charset="-78"/>
                <a:cs typeface="Traditional Arabic" pitchFamily="2" charset="-78"/>
              </a:rPr>
              <a:t>الخاصية  </a:t>
            </a:r>
            <a:r>
              <a:rPr lang="en-GB" sz="2400" smtClean="0">
                <a:latin typeface="Traditional Arabic" pitchFamily="2" charset="-78"/>
                <a:cs typeface="Traditional Arabic" pitchFamily="2" charset="-78"/>
              </a:rPr>
              <a:t>Attribute</a:t>
            </a:r>
          </a:p>
          <a:p>
            <a:pPr algn="just" rtl="1">
              <a:lnSpc>
                <a:spcPct val="150000"/>
              </a:lnSpc>
            </a:pPr>
            <a:r>
              <a:rPr lang="ar-SA" sz="2400" smtClean="0">
                <a:latin typeface="Traditional Arabic" pitchFamily="2" charset="-78"/>
                <a:cs typeface="Traditional Arabic" pitchFamily="2" charset="-78"/>
              </a:rPr>
              <a:t>العلاقة </a:t>
            </a:r>
            <a:r>
              <a:rPr lang="en-GB" sz="2400" smtClean="0">
                <a:latin typeface="Traditional Arabic" pitchFamily="2" charset="-78"/>
                <a:cs typeface="Traditional Arabic" pitchFamily="2" charset="-78"/>
              </a:rPr>
              <a:t>Relationship </a:t>
            </a:r>
          </a:p>
          <a:p>
            <a:pPr algn="just" rtl="1">
              <a:lnSpc>
                <a:spcPct val="150000"/>
              </a:lnSpc>
            </a:pPr>
            <a:r>
              <a:rPr lang="ar-SA" sz="2400" smtClean="0">
                <a:latin typeface="Traditional Arabic" pitchFamily="2" charset="-78"/>
                <a:cs typeface="Traditional Arabic" pitchFamily="2" charset="-78"/>
              </a:rPr>
              <a:t>تفسير مخططات علاقة الكيان </a:t>
            </a:r>
            <a:r>
              <a:rPr lang="en-GB" sz="2400" smtClean="0">
                <a:latin typeface="Traditional Arabic" pitchFamily="2" charset="-78"/>
                <a:cs typeface="Traditional Arabic" pitchFamily="2" charset="-78"/>
              </a:rPr>
              <a:t>Interpreting ER Diagrams</a:t>
            </a:r>
          </a:p>
          <a:p>
            <a:pPr algn="just" rtl="1">
              <a:lnSpc>
                <a:spcPct val="150000"/>
              </a:lnSpc>
            </a:pPr>
            <a:r>
              <a:rPr lang="ar-SA" sz="2400" smtClean="0">
                <a:latin typeface="Traditional Arabic" pitchFamily="2" charset="-78"/>
                <a:cs typeface="Traditional Arabic" pitchFamily="2" charset="-78"/>
              </a:rPr>
              <a:t>التعددية </a:t>
            </a:r>
            <a:r>
              <a:rPr lang="en-GB" sz="2400" smtClean="0">
                <a:latin typeface="Traditional Arabic" pitchFamily="2" charset="-78"/>
                <a:cs typeface="Traditional Arabic" pitchFamily="2" charset="-78"/>
              </a:rPr>
              <a:t>Multiplicity</a:t>
            </a:r>
            <a:endParaRPr lang="en-US" sz="2400" smtClean="0">
              <a:latin typeface="Traditional Arabic" pitchFamily="2" charset="-78"/>
              <a:cs typeface="Traditional Arabic" pitchFamily="2" charset="-78"/>
            </a:endParaRPr>
          </a:p>
          <a:p>
            <a:pPr algn="just" rtl="1">
              <a:lnSpc>
                <a:spcPct val="150000"/>
              </a:lnSpc>
            </a:pPr>
            <a:r>
              <a:rPr lang="ar-SA" sz="2400" smtClean="0">
                <a:latin typeface="Traditional Arabic" pitchFamily="2" charset="-78"/>
                <a:cs typeface="Traditional Arabic" pitchFamily="2" charset="-78"/>
              </a:rPr>
              <a:t>قيود المشاركة والأصل </a:t>
            </a:r>
            <a:r>
              <a:rPr lang="en-GB" sz="2400" smtClean="0">
                <a:latin typeface="Traditional Arabic" pitchFamily="2" charset="-78"/>
                <a:cs typeface="Traditional Arabic" pitchFamily="2" charset="-78"/>
              </a:rPr>
              <a:t>Cardinality and Participation Constraints</a:t>
            </a:r>
            <a:endParaRPr lang="en-US" sz="2400" smtClean="0">
              <a:latin typeface="Traditional Arabic" pitchFamily="2" charset="-78"/>
              <a:cs typeface="Traditional Arabic" pitchFamily="2" charset="-78"/>
            </a:endParaRPr>
          </a:p>
          <a:p>
            <a:pPr algn="just" rtl="1">
              <a:lnSpc>
                <a:spcPct val="150000"/>
              </a:lnSpc>
            </a:pPr>
            <a:endParaRPr lang="en-US" sz="2400" smtClean="0">
              <a:latin typeface="Traditional Arabic" pitchFamily="2" charset="-78"/>
              <a:cs typeface="Traditional Arabic" pitchFamily="2" charset="-78"/>
            </a:endParaRPr>
          </a:p>
        </p:txBody>
      </p:sp>
      <p:pic>
        <p:nvPicPr>
          <p:cNvPr id="7172" name="~PP21463.WAV">
            <a:hlinkClick r:id="" action="ppaction://media"/>
          </p:cNvPr>
          <p:cNvPicPr>
            <a:picLocks noRot="1" noChangeAspect="1" noChangeArrowheads="1"/>
          </p:cNvPicPr>
          <p:nvPr>
            <a:wavAudioFile r:embed="rId1" name="~PP2586.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5716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717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717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2"/>
          <p:cNvSpPr txBox="1">
            <a:spLocks noChangeArrowheads="1"/>
          </p:cNvSpPr>
          <p:nvPr/>
        </p:nvSpPr>
        <p:spPr bwMode="auto">
          <a:xfrm>
            <a:off x="704850" y="293688"/>
            <a:ext cx="833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33CC"/>
                </a:solidFill>
                <a:latin typeface="Traditional Arabic" pitchFamily="2" charset="-78"/>
                <a:cs typeface="Traditional Arabic" pitchFamily="2" charset="-78"/>
              </a:rPr>
              <a:t>المشاركة والأصل </a:t>
            </a:r>
            <a:r>
              <a:rPr lang="en-GB" sz="3200" b="1">
                <a:solidFill>
                  <a:srgbClr val="0033CC"/>
                </a:solidFill>
                <a:latin typeface="Traditional Arabic" pitchFamily="2" charset="-78"/>
                <a:cs typeface="Traditional Arabic" pitchFamily="2" charset="-78"/>
              </a:rPr>
              <a:t>Cardinality and Participation</a:t>
            </a:r>
            <a:endParaRPr lang="en-US" sz="3200" b="1">
              <a:solidFill>
                <a:srgbClr val="0033CC"/>
              </a:solidFill>
              <a:latin typeface="Traditional Arabic" pitchFamily="2" charset="-78"/>
              <a:cs typeface="Traditional Arabic" pitchFamily="2" charset="-78"/>
            </a:endParaRPr>
          </a:p>
        </p:txBody>
      </p:sp>
      <p:sp>
        <p:nvSpPr>
          <p:cNvPr id="3" name="Rectangle 3"/>
          <p:cNvSpPr txBox="1">
            <a:spLocks noChangeArrowheads="1"/>
          </p:cNvSpPr>
          <p:nvPr/>
        </p:nvSpPr>
        <p:spPr>
          <a:xfrm>
            <a:off x="671513" y="898525"/>
            <a:ext cx="8458200" cy="5410200"/>
          </a:xfrm>
          <a:prstGeom prst="rect">
            <a:avLst/>
          </a:prstGeom>
        </p:spPr>
        <p:txBody>
          <a:bodyPr/>
          <a:lstStyle/>
          <a:p>
            <a:pPr algn="just" rtl="1" fontAlgn="auto">
              <a:lnSpc>
                <a:spcPct val="150000"/>
              </a:lnSpc>
              <a:spcBef>
                <a:spcPts val="0"/>
              </a:spcBef>
              <a:spcAft>
                <a:spcPts val="0"/>
              </a:spcAft>
              <a:defRPr/>
            </a:pPr>
            <a:r>
              <a:rPr lang="ar-SA" sz="2800" dirty="0">
                <a:latin typeface="Traditional Arabic" pitchFamily="18" charset="-78"/>
                <a:cs typeface="Traditional Arabic" pitchFamily="18" charset="-78"/>
              </a:rPr>
              <a:t>يوجد </a:t>
            </a:r>
            <a:r>
              <a:rPr lang="ar-SA" sz="2800" dirty="0">
                <a:latin typeface="Traditional Arabic" pitchFamily="18" charset="-78"/>
                <a:cs typeface="Traditional Arabic" pitchFamily="18" charset="-78"/>
              </a:rPr>
              <a:t>نوع</a:t>
            </a:r>
            <a:r>
              <a:rPr lang="ar-SA" sz="2800" dirty="0">
                <a:latin typeface="Traditional Arabic" pitchFamily="18" charset="-78"/>
                <a:cs typeface="Traditional Arabic" pitchFamily="18" charset="-78"/>
              </a:rPr>
              <a:t>ا</a:t>
            </a:r>
            <a:r>
              <a:rPr lang="ar-SA" sz="2800" dirty="0">
                <a:latin typeface="Traditional Arabic" pitchFamily="18" charset="-78"/>
                <a:cs typeface="Traditional Arabic" pitchFamily="18" charset="-78"/>
              </a:rPr>
              <a:t>ن </a:t>
            </a:r>
            <a:r>
              <a:rPr lang="ar-SA" sz="2800" dirty="0">
                <a:latin typeface="Traditional Arabic" pitchFamily="18" charset="-78"/>
                <a:cs typeface="Traditional Arabic" pitchFamily="18" charset="-78"/>
              </a:rPr>
              <a:t>من القيود على العلاقة </a:t>
            </a:r>
            <a:r>
              <a:rPr lang="en-US" sz="2800" dirty="0">
                <a:latin typeface="Traditional Arabic" pitchFamily="18" charset="-78"/>
                <a:cs typeface="Traditional Arabic" pitchFamily="18" charset="-78"/>
              </a:rPr>
              <a:t>Relationship</a:t>
            </a:r>
            <a:r>
              <a:rPr lang="ar-SA" sz="2800" dirty="0">
                <a:latin typeface="Traditional Arabic" pitchFamily="18" charset="-78"/>
                <a:cs typeface="Traditional Arabic" pitchFamily="18" charset="-78"/>
              </a:rPr>
              <a:t> بين الكيانات </a:t>
            </a:r>
            <a:r>
              <a:rPr lang="ar-SA" sz="2800" dirty="0">
                <a:latin typeface="Traditional Arabic" pitchFamily="18" charset="-78"/>
                <a:cs typeface="Traditional Arabic" pitchFamily="18" charset="-78"/>
              </a:rPr>
              <a:t>يسمى:</a:t>
            </a:r>
          </a:p>
          <a:p>
            <a:pPr marL="457200" indent="-457200" algn="just" rtl="1" fontAlgn="auto">
              <a:lnSpc>
                <a:spcPct val="150000"/>
              </a:lnSpc>
              <a:spcBef>
                <a:spcPts val="0"/>
              </a:spcBef>
              <a:spcAft>
                <a:spcPts val="0"/>
              </a:spcAft>
              <a:buFont typeface="Arial" pitchFamily="34" charset="0"/>
              <a:buChar char="•"/>
              <a:defRPr/>
            </a:pPr>
            <a:r>
              <a:rPr lang="ar-SA" sz="2800" b="1" dirty="0">
                <a:latin typeface="Traditional Arabic" pitchFamily="18" charset="-78"/>
                <a:cs typeface="Traditional Arabic" pitchFamily="18" charset="-78"/>
              </a:rPr>
              <a:t>قيد</a:t>
            </a:r>
            <a:r>
              <a:rPr lang="ar-SA" sz="2800" dirty="0">
                <a:latin typeface="Traditional Arabic" pitchFamily="18" charset="-78"/>
                <a:cs typeface="Traditional Arabic" pitchFamily="18" charset="-78"/>
              </a:rPr>
              <a:t> </a:t>
            </a:r>
            <a:r>
              <a:rPr lang="ar-SA" sz="2800" b="1" dirty="0">
                <a:latin typeface="Traditional Arabic" pitchFamily="18" charset="-78"/>
                <a:cs typeface="Traditional Arabic" pitchFamily="18" charset="-78"/>
              </a:rPr>
              <a:t>المشاركة </a:t>
            </a:r>
            <a:r>
              <a:rPr lang="en-GB" sz="2800" b="1" dirty="0">
                <a:latin typeface="Traditional Arabic" pitchFamily="18" charset="-78"/>
                <a:cs typeface="Traditional Arabic" pitchFamily="18" charset="-78"/>
              </a:rPr>
              <a:t>Participation</a:t>
            </a:r>
            <a:r>
              <a:rPr lang="en-US" sz="2800" b="1" dirty="0">
                <a:latin typeface="Traditional Arabic" pitchFamily="18" charset="-78"/>
                <a:cs typeface="Traditional Arabic" pitchFamily="18" charset="-78"/>
              </a:rPr>
              <a:t> </a:t>
            </a:r>
            <a:r>
              <a:rPr lang="en-GB" sz="2800" dirty="0">
                <a:latin typeface="Traditional Arabic" pitchFamily="18" charset="-78"/>
                <a:cs typeface="Traditional Arabic" pitchFamily="18" charset="-78"/>
              </a:rPr>
              <a:t>Constraint</a:t>
            </a:r>
            <a:endParaRPr lang="ar-SA" sz="2800" b="1" dirty="0">
              <a:latin typeface="Traditional Arabic" pitchFamily="18" charset="-78"/>
              <a:cs typeface="Traditional Arabic" pitchFamily="18" charset="-78"/>
            </a:endParaRPr>
          </a:p>
          <a:p>
            <a:pPr marL="457200" indent="-457200" algn="just" rtl="1" fontAlgn="auto">
              <a:lnSpc>
                <a:spcPct val="150000"/>
              </a:lnSpc>
              <a:spcBef>
                <a:spcPts val="0"/>
              </a:spcBef>
              <a:spcAft>
                <a:spcPts val="0"/>
              </a:spcAft>
              <a:buFont typeface="Arial" pitchFamily="34" charset="0"/>
              <a:buChar char="•"/>
              <a:defRPr/>
            </a:pPr>
            <a:r>
              <a:rPr lang="ar-SA" sz="2800" b="1" dirty="0">
                <a:latin typeface="Traditional Arabic" pitchFamily="18" charset="-78"/>
                <a:cs typeface="Traditional Arabic" pitchFamily="18" charset="-78"/>
              </a:rPr>
              <a:t>قيد الأصل </a:t>
            </a:r>
            <a:r>
              <a:rPr lang="en-US" sz="2800" b="1" dirty="0">
                <a:latin typeface="Traditional Arabic" pitchFamily="18" charset="-78"/>
                <a:cs typeface="Traditional Arabic" pitchFamily="18" charset="-78"/>
              </a:rPr>
              <a:t>C</a:t>
            </a:r>
            <a:r>
              <a:rPr lang="en-GB" sz="2800" b="1" dirty="0" err="1">
                <a:latin typeface="Traditional Arabic" pitchFamily="18" charset="-78"/>
                <a:cs typeface="Traditional Arabic" pitchFamily="18" charset="-78"/>
              </a:rPr>
              <a:t>ardinality</a:t>
            </a:r>
            <a:r>
              <a:rPr lang="en-GB" sz="2800" dirty="0">
                <a:latin typeface="Traditional Arabic" pitchFamily="18" charset="-78"/>
                <a:cs typeface="Traditional Arabic" pitchFamily="18" charset="-78"/>
              </a:rPr>
              <a:t> Constraint</a:t>
            </a:r>
            <a:endParaRPr lang="ar-SA" sz="2800" b="1" dirty="0">
              <a:latin typeface="Traditional Arabic" pitchFamily="18" charset="-78"/>
              <a:cs typeface="Traditional Arabic" pitchFamily="18" charset="-78"/>
            </a:endParaRPr>
          </a:p>
          <a:p>
            <a:pPr marL="457200" indent="-457200" algn="just" rtl="1" fontAlgn="auto">
              <a:lnSpc>
                <a:spcPct val="150000"/>
              </a:lnSpc>
              <a:spcBef>
                <a:spcPts val="0"/>
              </a:spcBef>
              <a:spcAft>
                <a:spcPts val="0"/>
              </a:spcAft>
              <a:buFont typeface="Arial" pitchFamily="34" charset="0"/>
              <a:buChar char="•"/>
              <a:defRPr/>
            </a:pPr>
            <a:endParaRPr lang="ar-SA" sz="2800" b="1" dirty="0">
              <a:latin typeface="Traditional Arabic" pitchFamily="18" charset="-78"/>
              <a:cs typeface="Traditional Arabic" pitchFamily="18" charset="-78"/>
            </a:endParaRPr>
          </a:p>
          <a:p>
            <a:pPr marL="457200" indent="-457200" algn="just" rtl="1" fontAlgn="auto">
              <a:lnSpc>
                <a:spcPct val="150000"/>
              </a:lnSpc>
              <a:spcBef>
                <a:spcPts val="0"/>
              </a:spcBef>
              <a:spcAft>
                <a:spcPts val="0"/>
              </a:spcAft>
              <a:buFont typeface="Arial" pitchFamily="34" charset="0"/>
              <a:buChar char="•"/>
              <a:defRPr/>
            </a:pPr>
            <a:endParaRPr lang="en-US" sz="2800" dirty="0">
              <a:latin typeface="Traditional Arabic" pitchFamily="18" charset="-78"/>
              <a:cs typeface="Traditional Arabic" pitchFamily="18" charset="-78"/>
            </a:endParaRPr>
          </a:p>
        </p:txBody>
      </p:sp>
      <p:pic>
        <p:nvPicPr>
          <p:cNvPr id="37893" name="~PP71666.WAV">
            <a:hlinkClick r:id="" action="ppaction://media"/>
          </p:cNvPr>
          <p:cNvPicPr>
            <a:picLocks noRot="1" noChangeAspect="1" noChangeArrowheads="1"/>
          </p:cNvPicPr>
          <p:nvPr>
            <a:wavAudioFile r:embed="rId1" name="~PP731.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789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789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p:cNvSpPr txBox="1">
            <a:spLocks noChangeArrowheads="1"/>
          </p:cNvSpPr>
          <p:nvPr/>
        </p:nvSpPr>
        <p:spPr bwMode="auto">
          <a:xfrm>
            <a:off x="704850" y="293688"/>
            <a:ext cx="833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33CC"/>
                </a:solidFill>
                <a:latin typeface="Traditional Arabic" pitchFamily="2" charset="-78"/>
                <a:cs typeface="Traditional Arabic" pitchFamily="2" charset="-78"/>
              </a:rPr>
              <a:t>قيد المشاركة </a:t>
            </a:r>
            <a:r>
              <a:rPr lang="en-GB" sz="3200" b="1">
                <a:solidFill>
                  <a:srgbClr val="0033CC"/>
                </a:solidFill>
                <a:latin typeface="Traditional Arabic" pitchFamily="2" charset="-78"/>
                <a:cs typeface="Traditional Arabic" pitchFamily="2" charset="-78"/>
              </a:rPr>
              <a:t>Participation</a:t>
            </a:r>
            <a:r>
              <a:rPr lang="en-US" sz="3200" b="1">
                <a:solidFill>
                  <a:srgbClr val="0033CC"/>
                </a:solidFill>
                <a:latin typeface="Traditional Arabic" pitchFamily="2" charset="-78"/>
                <a:cs typeface="Traditional Arabic" pitchFamily="2" charset="-78"/>
              </a:rPr>
              <a:t> </a:t>
            </a:r>
            <a:r>
              <a:rPr lang="en-GB" sz="3200" b="1">
                <a:solidFill>
                  <a:srgbClr val="0033CC"/>
                </a:solidFill>
                <a:latin typeface="Traditional Arabic" pitchFamily="2" charset="-78"/>
                <a:cs typeface="Traditional Arabic" pitchFamily="2" charset="-78"/>
              </a:rPr>
              <a:t>Constraint</a:t>
            </a:r>
            <a:endParaRPr lang="en-US" sz="3200" b="1">
              <a:solidFill>
                <a:srgbClr val="0033CC"/>
              </a:solidFill>
              <a:latin typeface="Traditional Arabic" pitchFamily="2" charset="-78"/>
              <a:cs typeface="Traditional Arabic" pitchFamily="2" charset="-78"/>
            </a:endParaRPr>
          </a:p>
        </p:txBody>
      </p:sp>
      <p:sp>
        <p:nvSpPr>
          <p:cNvPr id="3" name="Rectangle 3"/>
          <p:cNvSpPr txBox="1">
            <a:spLocks noChangeArrowheads="1"/>
          </p:cNvSpPr>
          <p:nvPr/>
        </p:nvSpPr>
        <p:spPr>
          <a:xfrm>
            <a:off x="671513" y="898525"/>
            <a:ext cx="8458200" cy="5410200"/>
          </a:xfrm>
          <a:prstGeom prst="rect">
            <a:avLst/>
          </a:prstGeom>
        </p:spPr>
        <p:txBody>
          <a:bodyPr/>
          <a:lstStyle/>
          <a:p>
            <a:pPr algn="just" rtl="1" fontAlgn="auto">
              <a:spcBef>
                <a:spcPts val="0"/>
              </a:spcBef>
              <a:spcAft>
                <a:spcPts val="0"/>
              </a:spcAft>
              <a:defRPr/>
            </a:pPr>
            <a:r>
              <a:rPr lang="ar-SA" sz="2800" dirty="0">
                <a:latin typeface="Traditional Arabic" pitchFamily="18" charset="-78"/>
                <a:cs typeface="Traditional Arabic" pitchFamily="18" charset="-78"/>
              </a:rPr>
              <a:t>قيد المشاركة يحدد ما إذا كانت بعض أو كل السجلات داخل الكيان ترتبط مع بعض أو كل سجلات كيان آخر في نفس العلاقة </a:t>
            </a:r>
            <a:r>
              <a:rPr lang="en-US" sz="2800" dirty="0">
                <a:latin typeface="Traditional Arabic" pitchFamily="18" charset="-78"/>
                <a:cs typeface="Traditional Arabic" pitchFamily="18" charset="-78"/>
              </a:rPr>
              <a:t>Relationship</a:t>
            </a:r>
            <a:r>
              <a:rPr lang="ar-SA" sz="2800" dirty="0">
                <a:latin typeface="Traditional Arabic" pitchFamily="18" charset="-78"/>
                <a:cs typeface="Traditional Arabic" pitchFamily="18" charset="-78"/>
              </a:rPr>
              <a:t>.</a:t>
            </a:r>
          </a:p>
          <a:p>
            <a:pPr marL="457200" indent="-457200" algn="just" rtl="1" fontAlgn="auto">
              <a:spcBef>
                <a:spcPts val="0"/>
              </a:spcBef>
              <a:spcAft>
                <a:spcPts val="0"/>
              </a:spcAft>
              <a:buFont typeface="Arial" pitchFamily="34" charset="0"/>
              <a:buChar char="•"/>
              <a:defRPr/>
            </a:pPr>
            <a:r>
              <a:rPr lang="ar-SA" sz="2800" dirty="0">
                <a:latin typeface="Traditional Arabic" pitchFamily="18" charset="-78"/>
                <a:cs typeface="Traditional Arabic" pitchFamily="18" charset="-78"/>
              </a:rPr>
              <a:t> </a:t>
            </a:r>
            <a:r>
              <a:rPr lang="ar-SA" sz="2800" dirty="0">
                <a:latin typeface="Traditional Arabic" pitchFamily="18" charset="-78"/>
                <a:cs typeface="Traditional Arabic" pitchFamily="18" charset="-78"/>
              </a:rPr>
              <a:t>يأخذ قيد المشاركة القيمة 0 أو 1</a:t>
            </a:r>
            <a:r>
              <a:rPr lang="ar-SA" sz="2800" dirty="0">
                <a:latin typeface="Traditional Arabic" pitchFamily="18" charset="-78"/>
                <a:cs typeface="Traditional Arabic" pitchFamily="18" charset="-78"/>
              </a:rPr>
              <a:t>.</a:t>
            </a:r>
          </a:p>
          <a:p>
            <a:pPr algn="just" rtl="1" fontAlgn="auto">
              <a:spcBef>
                <a:spcPts val="0"/>
              </a:spcBef>
              <a:spcAft>
                <a:spcPts val="0"/>
              </a:spcAft>
              <a:defRPr/>
            </a:pPr>
            <a:r>
              <a:rPr lang="ar-SA" sz="2800" dirty="0">
                <a:latin typeface="Traditional Arabic" pitchFamily="18" charset="-78"/>
                <a:cs typeface="Traditional Arabic" pitchFamily="18" charset="-78"/>
              </a:rPr>
              <a:t>يوجد نوعان من قيد المشاركة بين </a:t>
            </a:r>
            <a:r>
              <a:rPr lang="ar-SA" sz="2800" dirty="0">
                <a:latin typeface="Traditional Arabic" pitchFamily="18" charset="-78"/>
                <a:cs typeface="Traditional Arabic" pitchFamily="18" charset="-78"/>
              </a:rPr>
              <a:t>الكيانات:</a:t>
            </a:r>
          </a:p>
          <a:p>
            <a:pPr marL="457200" indent="-457200" algn="just" rtl="1" fontAlgn="auto">
              <a:spcBef>
                <a:spcPts val="0"/>
              </a:spcBef>
              <a:spcAft>
                <a:spcPts val="0"/>
              </a:spcAft>
              <a:buFont typeface="Arial" pitchFamily="34" charset="0"/>
              <a:buChar char="•"/>
              <a:defRPr/>
            </a:pPr>
            <a:r>
              <a:rPr lang="ar-SA" sz="2800" b="1" dirty="0">
                <a:latin typeface="Traditional Arabic" pitchFamily="18" charset="-78"/>
                <a:cs typeface="Traditional Arabic" pitchFamily="18" charset="-78"/>
              </a:rPr>
              <a:t>المشاركة الاختيارية </a:t>
            </a:r>
            <a:r>
              <a:rPr lang="en-GB" sz="2800" b="1" dirty="0">
                <a:latin typeface="Traditional Arabic" pitchFamily="18" charset="-78"/>
                <a:cs typeface="Traditional Arabic" pitchFamily="18" charset="-78"/>
              </a:rPr>
              <a:t>Optional Participation</a:t>
            </a:r>
            <a:r>
              <a:rPr lang="ar-SA" sz="2800" b="1" dirty="0">
                <a:latin typeface="Traditional Arabic" pitchFamily="18" charset="-78"/>
                <a:cs typeface="Traditional Arabic" pitchFamily="18" charset="-78"/>
              </a:rPr>
              <a:t>:</a:t>
            </a:r>
            <a:r>
              <a:rPr lang="ar-SA" sz="2800" dirty="0">
                <a:latin typeface="Traditional Arabic" pitchFamily="18" charset="-78"/>
                <a:cs typeface="Traditional Arabic" pitchFamily="18" charset="-78"/>
              </a:rPr>
              <a:t> وهي وجود بعض السجلات في كيان لا ترتبط بأي سجل في كيان آخر مرتبط معها في نفس العلاقة </a:t>
            </a:r>
            <a:r>
              <a:rPr lang="en-US" sz="2800" dirty="0">
                <a:latin typeface="Traditional Arabic" pitchFamily="18" charset="-78"/>
                <a:cs typeface="Traditional Arabic" pitchFamily="18" charset="-78"/>
              </a:rPr>
              <a:t>Relationship</a:t>
            </a:r>
            <a:r>
              <a:rPr lang="ar-SA" sz="2800" dirty="0">
                <a:latin typeface="Traditional Arabic" pitchFamily="18" charset="-78"/>
                <a:cs typeface="Traditional Arabic" pitchFamily="18" charset="-78"/>
              </a:rPr>
              <a:t>، تسمى أيضا </a:t>
            </a:r>
            <a:r>
              <a:rPr lang="ar-SA" sz="2800" b="1" dirty="0">
                <a:latin typeface="Traditional Arabic" pitchFamily="18" charset="-78"/>
                <a:cs typeface="Traditional Arabic" pitchFamily="18" charset="-78"/>
              </a:rPr>
              <a:t>المشاركة الجزئية</a:t>
            </a:r>
            <a:r>
              <a:rPr lang="ar-SA" sz="2800" dirty="0">
                <a:latin typeface="Traditional Arabic" pitchFamily="18" charset="-78"/>
                <a:cs typeface="Traditional Arabic" pitchFamily="18" charset="-78"/>
              </a:rPr>
              <a:t>. قيمة قيد المشاركة الاختياري دائما تساوي 0.</a:t>
            </a:r>
            <a:endParaRPr lang="en-US" sz="2800" dirty="0">
              <a:latin typeface="Traditional Arabic" pitchFamily="18" charset="-78"/>
              <a:cs typeface="Traditional Arabic" pitchFamily="18" charset="-78"/>
            </a:endParaRPr>
          </a:p>
          <a:p>
            <a:pPr marL="457200" indent="-457200" algn="just" rtl="1" fontAlgn="auto">
              <a:spcBef>
                <a:spcPts val="0"/>
              </a:spcBef>
              <a:spcAft>
                <a:spcPts val="0"/>
              </a:spcAft>
              <a:buFont typeface="Arial" pitchFamily="34" charset="0"/>
              <a:buChar char="•"/>
              <a:defRPr/>
            </a:pPr>
            <a:r>
              <a:rPr lang="ar-SA" sz="2800" b="1" dirty="0">
                <a:latin typeface="Traditional Arabic" pitchFamily="18" charset="-78"/>
                <a:cs typeface="Traditional Arabic" pitchFamily="18" charset="-78"/>
              </a:rPr>
              <a:t>المشاركة الإلزامية </a:t>
            </a:r>
            <a:r>
              <a:rPr lang="en-GB" sz="2800" b="1" dirty="0">
                <a:latin typeface="Traditional Arabic" pitchFamily="18" charset="-78"/>
                <a:cs typeface="Traditional Arabic" pitchFamily="18" charset="-78"/>
              </a:rPr>
              <a:t>Mandatory Participation</a:t>
            </a:r>
            <a:r>
              <a:rPr lang="ar-SA" sz="2800" b="1" dirty="0">
                <a:latin typeface="Traditional Arabic" pitchFamily="18" charset="-78"/>
                <a:cs typeface="Traditional Arabic" pitchFamily="18" charset="-78"/>
              </a:rPr>
              <a:t>:</a:t>
            </a:r>
            <a:r>
              <a:rPr lang="ar-SA" sz="2800" dirty="0">
                <a:latin typeface="Traditional Arabic" pitchFamily="18" charset="-78"/>
                <a:cs typeface="Traditional Arabic" pitchFamily="18" charset="-78"/>
              </a:rPr>
              <a:t> وهي وجود ارتباط لكل سجل في الكيان مع سجل أو أكثر في كيان آخر، تسمى أيضا </a:t>
            </a:r>
            <a:r>
              <a:rPr lang="ar-SA" sz="2800" b="1" dirty="0">
                <a:latin typeface="Traditional Arabic" pitchFamily="18" charset="-78"/>
                <a:cs typeface="Traditional Arabic" pitchFamily="18" charset="-78"/>
              </a:rPr>
              <a:t>المشاركة الكلية</a:t>
            </a:r>
            <a:r>
              <a:rPr lang="ar-SA" sz="2800" dirty="0">
                <a:latin typeface="Traditional Arabic" pitchFamily="18" charset="-78"/>
                <a:cs typeface="Traditional Arabic" pitchFamily="18" charset="-78"/>
              </a:rPr>
              <a:t>. قيمة قيد المشاركة الكلي دائما تساوي 1.</a:t>
            </a:r>
            <a:endParaRPr lang="en-US" sz="2800" dirty="0">
              <a:latin typeface="Traditional Arabic" pitchFamily="18" charset="-78"/>
              <a:cs typeface="Traditional Arabic" pitchFamily="18" charset="-78"/>
            </a:endParaRPr>
          </a:p>
        </p:txBody>
      </p:sp>
      <p:pic>
        <p:nvPicPr>
          <p:cNvPr id="38916" name="~PP11666.WAV">
            <a:hlinkClick r:id="" action="ppaction://media"/>
          </p:cNvPr>
          <p:cNvPicPr>
            <a:picLocks noRot="1" noChangeAspect="1" noChangeArrowheads="1"/>
          </p:cNvPicPr>
          <p:nvPr>
            <a:wavAudioFile r:embed="rId1" name="~PP1251.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89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891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lnSpc>
                <a:spcPct val="150000"/>
              </a:lnSpc>
            </a:pPr>
            <a:r>
              <a:rPr lang="ar-SA" sz="3200" b="1">
                <a:solidFill>
                  <a:srgbClr val="0033CC"/>
                </a:solidFill>
                <a:latin typeface="Traditional Arabic" pitchFamily="2" charset="-78"/>
                <a:cs typeface="Traditional Arabic" pitchFamily="2" charset="-78"/>
              </a:rPr>
              <a:t>قيد الأصل </a:t>
            </a:r>
            <a:r>
              <a:rPr lang="en-US" sz="3200" b="1">
                <a:solidFill>
                  <a:srgbClr val="0033CC"/>
                </a:solidFill>
                <a:latin typeface="Traditional Arabic" pitchFamily="2" charset="-78"/>
                <a:cs typeface="Traditional Arabic" pitchFamily="2" charset="-78"/>
              </a:rPr>
              <a:t>C</a:t>
            </a:r>
            <a:r>
              <a:rPr lang="en-GB" sz="3200" b="1">
                <a:solidFill>
                  <a:srgbClr val="0033CC"/>
                </a:solidFill>
                <a:latin typeface="Traditional Arabic" pitchFamily="2" charset="-78"/>
                <a:cs typeface="Traditional Arabic" pitchFamily="2" charset="-78"/>
              </a:rPr>
              <a:t>ardinality Constraint</a:t>
            </a:r>
            <a:endParaRPr lang="ar-SA" sz="3200" b="1">
              <a:solidFill>
                <a:srgbClr val="0033CC"/>
              </a:solidFill>
              <a:latin typeface="Traditional Arabic" pitchFamily="2" charset="-78"/>
              <a:cs typeface="Traditional Arabic" pitchFamily="2" charset="-78"/>
            </a:endParaRPr>
          </a:p>
        </p:txBody>
      </p:sp>
      <p:sp>
        <p:nvSpPr>
          <p:cNvPr id="3" name="Rectangle 3"/>
          <p:cNvSpPr txBox="1">
            <a:spLocks noChangeArrowheads="1"/>
          </p:cNvSpPr>
          <p:nvPr/>
        </p:nvSpPr>
        <p:spPr>
          <a:xfrm>
            <a:off x="742950" y="1042988"/>
            <a:ext cx="8458200" cy="3322637"/>
          </a:xfrm>
          <a:prstGeom prst="rect">
            <a:avLst/>
          </a:prstGeom>
        </p:spPr>
        <p:txBody>
          <a:bodyPr/>
          <a:lstStyle/>
          <a:p>
            <a:pPr algn="just" rtl="1" fontAlgn="auto">
              <a:lnSpc>
                <a:spcPct val="150000"/>
              </a:lnSpc>
              <a:spcBef>
                <a:spcPts val="0"/>
              </a:spcBef>
              <a:spcAft>
                <a:spcPts val="0"/>
              </a:spcAft>
              <a:defRPr/>
            </a:pPr>
            <a:r>
              <a:rPr lang="ar-SA" sz="2800" dirty="0">
                <a:latin typeface="Traditional Arabic" pitchFamily="18" charset="-78"/>
                <a:cs typeface="Traditional Arabic" pitchFamily="18" charset="-78"/>
              </a:rPr>
              <a:t>قيد الأصل يبين </a:t>
            </a:r>
            <a:r>
              <a:rPr lang="ar-SA" sz="2800" dirty="0">
                <a:latin typeface="Traditional Arabic" pitchFamily="18" charset="-78"/>
                <a:cs typeface="Traditional Arabic" pitchFamily="18" charset="-78"/>
              </a:rPr>
              <a:t>أعلى عدد من السجلات التي ترتبط مع كيان آخر في العلاقة </a:t>
            </a:r>
            <a:r>
              <a:rPr lang="en-GB" sz="2800" dirty="0">
                <a:latin typeface="Traditional Arabic" pitchFamily="18" charset="-78"/>
                <a:cs typeface="Traditional Arabic" pitchFamily="18" charset="-78"/>
              </a:rPr>
              <a:t>Relationship</a:t>
            </a:r>
            <a:r>
              <a:rPr lang="ar-SA" sz="2800" dirty="0">
                <a:latin typeface="Traditional Arabic" pitchFamily="18" charset="-78"/>
                <a:cs typeface="Traditional Arabic" pitchFamily="18" charset="-78"/>
              </a:rPr>
              <a:t>.</a:t>
            </a:r>
          </a:p>
          <a:p>
            <a:pPr marL="457200" indent="-457200" algn="just" rtl="1" fontAlgn="auto">
              <a:lnSpc>
                <a:spcPct val="150000"/>
              </a:lnSpc>
              <a:spcBef>
                <a:spcPts val="0"/>
              </a:spcBef>
              <a:spcAft>
                <a:spcPts val="0"/>
              </a:spcAft>
              <a:buFont typeface="Arial" pitchFamily="34" charset="0"/>
              <a:buChar char="•"/>
              <a:defRPr/>
            </a:pPr>
            <a:r>
              <a:rPr lang="ar-SA" sz="2800" dirty="0">
                <a:latin typeface="Traditional Arabic" pitchFamily="18" charset="-78"/>
                <a:cs typeface="Traditional Arabic" pitchFamily="18" charset="-78"/>
              </a:rPr>
              <a:t>يأخذ </a:t>
            </a:r>
            <a:r>
              <a:rPr lang="ar-SA" sz="2800" dirty="0">
                <a:latin typeface="Traditional Arabic" pitchFamily="18" charset="-78"/>
                <a:cs typeface="Traditional Arabic" pitchFamily="18" charset="-78"/>
              </a:rPr>
              <a:t>قيد الأصل دائما القيمة 1 أو أكثر </a:t>
            </a:r>
            <a:r>
              <a:rPr lang="en-US" sz="2800" dirty="0">
                <a:latin typeface="Traditional Arabic" pitchFamily="18" charset="-78"/>
                <a:cs typeface="Traditional Arabic" pitchFamily="18" charset="-78"/>
              </a:rPr>
              <a:t>N</a:t>
            </a:r>
            <a:r>
              <a:rPr lang="ar-SA" sz="2800" dirty="0">
                <a:latin typeface="Traditional Arabic" pitchFamily="18" charset="-78"/>
                <a:cs typeface="Traditional Arabic" pitchFamily="18" charset="-78"/>
              </a:rPr>
              <a:t>.</a:t>
            </a:r>
          </a:p>
          <a:p>
            <a:pPr marL="457200" indent="-457200" algn="just" rtl="1" fontAlgn="auto">
              <a:lnSpc>
                <a:spcPct val="150000"/>
              </a:lnSpc>
              <a:spcBef>
                <a:spcPts val="0"/>
              </a:spcBef>
              <a:spcAft>
                <a:spcPts val="0"/>
              </a:spcAft>
              <a:buFont typeface="Arial" pitchFamily="34" charset="0"/>
              <a:buChar char="•"/>
              <a:defRPr/>
            </a:pPr>
            <a:r>
              <a:rPr lang="ar-SA" sz="2800" dirty="0">
                <a:latin typeface="Traditional Arabic" pitchFamily="18" charset="-78"/>
                <a:cs typeface="Traditional Arabic" pitchFamily="18" charset="-78"/>
              </a:rPr>
              <a:t>قيد </a:t>
            </a:r>
            <a:r>
              <a:rPr lang="ar-SA" sz="2800" dirty="0">
                <a:latin typeface="Traditional Arabic" pitchFamily="18" charset="-78"/>
                <a:cs typeface="Traditional Arabic" pitchFamily="18" charset="-78"/>
              </a:rPr>
              <a:t>الأصل يبين أعلى قيمة لتعددية </a:t>
            </a:r>
            <a:r>
              <a:rPr lang="en-GB" sz="2800" dirty="0">
                <a:latin typeface="Traditional Arabic" pitchFamily="18" charset="-78"/>
                <a:cs typeface="Traditional Arabic" pitchFamily="18" charset="-78"/>
              </a:rPr>
              <a:t>Multiplicity </a:t>
            </a:r>
            <a:r>
              <a:rPr lang="ar-SA" sz="2800" dirty="0">
                <a:latin typeface="Traditional Arabic" pitchFamily="18" charset="-78"/>
                <a:cs typeface="Traditional Arabic" pitchFamily="18" charset="-78"/>
              </a:rPr>
              <a:t> وهي </a:t>
            </a:r>
            <a:r>
              <a:rPr lang="ar-SA" sz="2800" dirty="0">
                <a:latin typeface="Traditional Arabic" pitchFamily="18" charset="-78"/>
                <a:cs typeface="Traditional Arabic" pitchFamily="18" charset="-78"/>
              </a:rPr>
              <a:t>(1 أو </a:t>
            </a:r>
            <a:r>
              <a:rPr lang="en-US" sz="2800" dirty="0">
                <a:latin typeface="Traditional Arabic" pitchFamily="18" charset="-78"/>
                <a:cs typeface="Traditional Arabic" pitchFamily="18" charset="-78"/>
              </a:rPr>
              <a:t>N</a:t>
            </a:r>
            <a:r>
              <a:rPr lang="ar-SA" sz="2800" dirty="0">
                <a:latin typeface="Traditional Arabic" pitchFamily="18" charset="-78"/>
                <a:cs typeface="Traditional Arabic" pitchFamily="18" charset="-78"/>
              </a:rPr>
              <a:t>).</a:t>
            </a:r>
            <a:endParaRPr lang="en-US" sz="2800" dirty="0">
              <a:latin typeface="Traditional Arabic" pitchFamily="18" charset="-78"/>
              <a:cs typeface="Traditional Arabic" pitchFamily="18" charset="-78"/>
            </a:endParaRPr>
          </a:p>
        </p:txBody>
      </p:sp>
      <p:pic>
        <p:nvPicPr>
          <p:cNvPr id="39940" name="~PP91682.WAV">
            <a:hlinkClick r:id="" action="ppaction://media"/>
          </p:cNvPr>
          <p:cNvPicPr>
            <a:picLocks noRot="1" noChangeAspect="1" noChangeArrowheads="1"/>
          </p:cNvPicPr>
          <p:nvPr>
            <a:wavAudioFile r:embed="rId1" name="~PP900.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994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994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p:cNvSpPr txBox="1">
            <a:spLocks noChangeArrowheads="1"/>
          </p:cNvSpPr>
          <p:nvPr/>
        </p:nvSpPr>
        <p:spPr bwMode="auto">
          <a:xfrm>
            <a:off x="704850" y="293688"/>
            <a:ext cx="8331200"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33CC"/>
                </a:solidFill>
                <a:latin typeface="Traditional Arabic" pitchFamily="2" charset="-78"/>
                <a:cs typeface="Traditional Arabic" pitchFamily="2" charset="-78"/>
              </a:rPr>
              <a:t>المشاركة والأصل </a:t>
            </a:r>
            <a:r>
              <a:rPr lang="en-GB" sz="3200" b="1">
                <a:solidFill>
                  <a:srgbClr val="0033CC"/>
                </a:solidFill>
                <a:latin typeface="Traditional Arabic" pitchFamily="2" charset="-78"/>
                <a:cs typeface="Traditional Arabic" pitchFamily="2" charset="-78"/>
              </a:rPr>
              <a:t>Cardinality and Participation</a:t>
            </a:r>
            <a:endParaRPr lang="en-US" sz="3200" b="1">
              <a:solidFill>
                <a:srgbClr val="0033CC"/>
              </a:solidFill>
              <a:latin typeface="Traditional Arabic" pitchFamily="2" charset="-78"/>
              <a:cs typeface="Traditional Arabic" pitchFamily="2" charset="-78"/>
            </a:endParaRPr>
          </a:p>
        </p:txBody>
      </p:sp>
      <p:sp>
        <p:nvSpPr>
          <p:cNvPr id="40962" name="Rectangle 3"/>
          <p:cNvSpPr txBox="1">
            <a:spLocks noChangeArrowheads="1"/>
          </p:cNvSpPr>
          <p:nvPr/>
        </p:nvSpPr>
        <p:spPr bwMode="auto">
          <a:xfrm>
            <a:off x="742950" y="1042988"/>
            <a:ext cx="8458200" cy="5481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r>
              <a:rPr lang="ar-SA" sz="2800">
                <a:latin typeface="Traditional Arabic" pitchFamily="2" charset="-78"/>
                <a:cs typeface="Traditional Arabic" pitchFamily="2" charset="-78"/>
              </a:rPr>
              <a:t>يتم تمثيل قيد المشاركة الاختياري بخط واحد بين الكيان والعلاقة.</a:t>
            </a:r>
          </a:p>
          <a:p>
            <a:pPr algn="just" rtl="1"/>
            <a:r>
              <a:rPr lang="ar-SA" sz="2800">
                <a:latin typeface="Traditional Arabic" pitchFamily="2" charset="-78"/>
                <a:cs typeface="Traditional Arabic" pitchFamily="2" charset="-78"/>
              </a:rPr>
              <a:t>أما قيد المشاركة الالزامي فيمثل بخطين (خط مزدوج) بين الكيان والعلاقة كما في الشكل.</a:t>
            </a:r>
          </a:p>
          <a:p>
            <a:pPr algn="just" rtl="1"/>
            <a:endParaRPr lang="ar-SA" sz="2800">
              <a:latin typeface="Traditional Arabic" pitchFamily="2" charset="-78"/>
              <a:cs typeface="Traditional Arabic" pitchFamily="2" charset="-78"/>
            </a:endParaRPr>
          </a:p>
          <a:p>
            <a:pPr algn="just" rtl="1"/>
            <a:endParaRPr lang="ar-SA" sz="2800">
              <a:latin typeface="Traditional Arabic" pitchFamily="2" charset="-78"/>
              <a:cs typeface="Traditional Arabic" pitchFamily="2" charset="-78"/>
            </a:endParaRPr>
          </a:p>
          <a:p>
            <a:pPr algn="just" rtl="1"/>
            <a:endParaRPr lang="ar-SA" sz="2800">
              <a:latin typeface="Traditional Arabic" pitchFamily="2" charset="-78"/>
              <a:cs typeface="Traditional Arabic" pitchFamily="2" charset="-78"/>
            </a:endParaRPr>
          </a:p>
          <a:p>
            <a:pPr algn="just" rtl="1"/>
            <a:endParaRPr lang="ar-SA" sz="2800">
              <a:latin typeface="Traditional Arabic" pitchFamily="2" charset="-78"/>
              <a:cs typeface="Traditional Arabic" pitchFamily="2" charset="-78"/>
            </a:endParaRPr>
          </a:p>
          <a:p>
            <a:pPr algn="just" rtl="1"/>
            <a:endParaRPr lang="ar-SA" sz="2800">
              <a:latin typeface="Traditional Arabic" pitchFamily="2" charset="-78"/>
              <a:cs typeface="Traditional Arabic" pitchFamily="2" charset="-78"/>
            </a:endParaRPr>
          </a:p>
          <a:p>
            <a:pPr algn="just" rtl="1"/>
            <a:endParaRPr lang="ar-SA" sz="2800">
              <a:latin typeface="Traditional Arabic" pitchFamily="2" charset="-78"/>
              <a:cs typeface="Traditional Arabic" pitchFamily="2" charset="-78"/>
            </a:endParaRPr>
          </a:p>
          <a:p>
            <a:pPr algn="just" rtl="1"/>
            <a:endParaRPr lang="ar-SA" sz="2800">
              <a:latin typeface="Traditional Arabic" pitchFamily="2" charset="-78"/>
              <a:cs typeface="Traditional Arabic" pitchFamily="2" charset="-78"/>
            </a:endParaRPr>
          </a:p>
          <a:p>
            <a:pPr algn="just" rtl="1"/>
            <a:endParaRPr lang="ar-SA" sz="2800">
              <a:latin typeface="Traditional Arabic" pitchFamily="2" charset="-78"/>
              <a:cs typeface="Traditional Arabic" pitchFamily="2" charset="-78"/>
            </a:endParaRPr>
          </a:p>
          <a:p>
            <a:pPr algn="just" rtl="1"/>
            <a:r>
              <a:rPr lang="ar-SA" sz="2400">
                <a:latin typeface="Traditional Arabic" pitchFamily="2" charset="-78"/>
                <a:cs typeface="Traditional Arabic" pitchFamily="2" charset="-78"/>
              </a:rPr>
              <a:t>إذا كان قيد المشاركة خط واحد فهذا يدل على أن نوع المشاركة اختياري وتكون قيمته تساوي 0،</a:t>
            </a:r>
          </a:p>
          <a:p>
            <a:pPr algn="just" rtl="1"/>
            <a:r>
              <a:rPr lang="ar-SA" sz="2400">
                <a:latin typeface="Traditional Arabic" pitchFamily="2" charset="-78"/>
                <a:cs typeface="Traditional Arabic" pitchFamily="2" charset="-78"/>
              </a:rPr>
              <a:t>أما إذا كان قيد المشاركة خط مزدوج فإن هذا يدل على نوع المشاركة إلزامي وتكون قيمته تساوي 1.</a:t>
            </a:r>
          </a:p>
          <a:p>
            <a:pPr algn="just" rtl="1"/>
            <a:r>
              <a:rPr lang="ar-SA" sz="2400">
                <a:latin typeface="Traditional Arabic" pitchFamily="2" charset="-78"/>
                <a:cs typeface="Traditional Arabic" pitchFamily="2" charset="-78"/>
              </a:rPr>
              <a:t>يتم كتابة قيمة قيد الأصل في الاتجاه المعاكس للكيان المتعلقة به.</a:t>
            </a:r>
            <a:endParaRPr lang="en-US" sz="2400">
              <a:latin typeface="Traditional Arabic" pitchFamily="2" charset="-78"/>
              <a:cs typeface="Traditional Arabic" pitchFamily="2" charset="-78"/>
            </a:endParaRPr>
          </a:p>
        </p:txBody>
      </p:sp>
      <p:grpSp>
        <p:nvGrpSpPr>
          <p:cNvPr id="40963" name="Group 3"/>
          <p:cNvGrpSpPr>
            <a:grpSpLocks/>
          </p:cNvGrpSpPr>
          <p:nvPr/>
        </p:nvGrpSpPr>
        <p:grpSpPr bwMode="auto">
          <a:xfrm>
            <a:off x="2360613" y="2249488"/>
            <a:ext cx="5227637" cy="2763837"/>
            <a:chOff x="0" y="0"/>
            <a:chExt cx="4133985" cy="2317585"/>
          </a:xfrm>
        </p:grpSpPr>
        <p:sp>
          <p:nvSpPr>
            <p:cNvPr id="5" name="Speech Bubble: Rectangle with Corners Rounded 529"/>
            <p:cNvSpPr/>
            <p:nvPr/>
          </p:nvSpPr>
          <p:spPr>
            <a:xfrm>
              <a:off x="67791" y="1468292"/>
              <a:ext cx="1836629" cy="826664"/>
            </a:xfrm>
            <a:prstGeom prst="wedgeRoundRectCallout">
              <a:avLst>
                <a:gd name="adj1" fmla="val 25269"/>
                <a:gd name="adj2" fmla="val -91447"/>
                <a:gd name="adj3" fmla="val 16667"/>
              </a:avLst>
            </a:prstGeom>
          </p:spPr>
          <p:style>
            <a:lnRef idx="2">
              <a:schemeClr val="accent6"/>
            </a:lnRef>
            <a:fillRef idx="1">
              <a:schemeClr val="lt1"/>
            </a:fillRef>
            <a:effectRef idx="0">
              <a:schemeClr val="accent6"/>
            </a:effectRef>
            <a:fontRef idx="minor">
              <a:schemeClr val="dk1"/>
            </a:fontRef>
          </p:style>
          <p:txBody>
            <a:bodyPr anchor="ctr"/>
            <a:lstStyle/>
            <a:p>
              <a:pPr algn="ctr" rtl="1">
                <a:lnSpc>
                  <a:spcPct val="107000"/>
                </a:lnSpc>
              </a:pPr>
              <a:r>
                <a:rPr lang="ar-SA" sz="1600" b="1">
                  <a:solidFill>
                    <a:srgbClr val="000000"/>
                  </a:solidFill>
                  <a:ea typeface="Calibri" pitchFamily="34" charset="0"/>
                  <a:cs typeface="Traditional Arabic" pitchFamily="2" charset="-78"/>
                </a:rPr>
                <a:t>المشاركة </a:t>
              </a:r>
              <a:r>
                <a:rPr lang="en-GB" sz="1600" b="1">
                  <a:solidFill>
                    <a:srgbClr val="000000"/>
                  </a:solidFill>
                  <a:latin typeface="Traditional Arabic" pitchFamily="2" charset="-78"/>
                  <a:ea typeface="Calibri" pitchFamily="34" charset="0"/>
                  <a:cs typeface="Traditional Arabic" pitchFamily="2" charset="-78"/>
                </a:rPr>
                <a:t>Participation</a:t>
              </a:r>
              <a:r>
                <a:rPr lang="en-GB" sz="1000">
                  <a:solidFill>
                    <a:srgbClr val="000000"/>
                  </a:solidFill>
                  <a:latin typeface="Arial" charset="0"/>
                  <a:ea typeface="Calibri" pitchFamily="34" charset="0"/>
                  <a:cs typeface="Traditional Arabic" pitchFamily="2" charset="-78"/>
                </a:rPr>
                <a:t> </a:t>
              </a:r>
              <a:endParaRPr lang="en-US" sz="1400">
                <a:solidFill>
                  <a:srgbClr val="000000"/>
                </a:solidFill>
                <a:ea typeface="Calibri" pitchFamily="34" charset="0"/>
                <a:cs typeface="Traditional Arabic" pitchFamily="2" charset="-78"/>
              </a:endParaRPr>
            </a:p>
            <a:p>
              <a:pPr algn="ctr" rtl="1">
                <a:lnSpc>
                  <a:spcPct val="107000"/>
                </a:lnSpc>
              </a:pPr>
              <a:r>
                <a:rPr lang="ar-SA" sz="1400">
                  <a:solidFill>
                    <a:srgbClr val="000000"/>
                  </a:solidFill>
                  <a:ea typeface="Calibri" pitchFamily="34" charset="0"/>
                  <a:cs typeface="Traditional Arabic" pitchFamily="2" charset="-78"/>
                </a:rPr>
                <a:t>ليس كل موظف يدير الفرع.</a:t>
              </a:r>
              <a:endParaRPr lang="en-US" sz="1400">
                <a:solidFill>
                  <a:srgbClr val="000000"/>
                </a:solidFill>
                <a:ea typeface="Calibri" pitchFamily="34" charset="0"/>
                <a:cs typeface="Traditional Arabic" pitchFamily="2" charset="-78"/>
              </a:endParaRPr>
            </a:p>
            <a:p>
              <a:pPr algn="ctr" rtl="1">
                <a:lnSpc>
                  <a:spcPct val="107000"/>
                </a:lnSpc>
              </a:pPr>
              <a:r>
                <a:rPr lang="ar-SA" sz="1400">
                  <a:solidFill>
                    <a:srgbClr val="000000"/>
                  </a:solidFill>
                  <a:ea typeface="Calibri" pitchFamily="34" charset="0"/>
                  <a:cs typeface="Traditional Arabic" pitchFamily="2" charset="-78"/>
                </a:rPr>
                <a:t>تسمى مشاركة </a:t>
              </a:r>
              <a:r>
                <a:rPr lang="ar-SA" sz="1400" b="1">
                  <a:solidFill>
                    <a:srgbClr val="000000"/>
                  </a:solidFill>
                  <a:ea typeface="Calibri" pitchFamily="34" charset="0"/>
                  <a:cs typeface="Traditional Arabic" pitchFamily="2" charset="-78"/>
                </a:rPr>
                <a:t>اختيارية</a:t>
              </a:r>
              <a:r>
                <a:rPr lang="ar-SA" sz="1400">
                  <a:solidFill>
                    <a:srgbClr val="000000"/>
                  </a:solidFill>
                  <a:ea typeface="Calibri" pitchFamily="34" charset="0"/>
                  <a:cs typeface="Traditional Arabic" pitchFamily="2" charset="-78"/>
                </a:rPr>
                <a:t> للموظف</a:t>
              </a:r>
              <a:endParaRPr lang="en-US" sz="1400">
                <a:solidFill>
                  <a:srgbClr val="000000"/>
                </a:solidFill>
                <a:ea typeface="Calibri" pitchFamily="34" charset="0"/>
                <a:cs typeface="Traditional Arabic" pitchFamily="2" charset="-78"/>
              </a:endParaRPr>
            </a:p>
          </p:txBody>
        </p:sp>
        <p:sp>
          <p:nvSpPr>
            <p:cNvPr id="6" name="Speech Bubble: Rectangle with Corners Rounded 530"/>
            <p:cNvSpPr/>
            <p:nvPr/>
          </p:nvSpPr>
          <p:spPr>
            <a:xfrm flipH="1">
              <a:off x="2169307" y="1501572"/>
              <a:ext cx="1964678" cy="816013"/>
            </a:xfrm>
            <a:prstGeom prst="wedgeRoundRectCallout">
              <a:avLst>
                <a:gd name="adj1" fmla="val 18105"/>
                <a:gd name="adj2" fmla="val -89188"/>
                <a:gd name="adj3" fmla="val 16667"/>
              </a:avLst>
            </a:prstGeom>
          </p:spPr>
          <p:style>
            <a:lnRef idx="2">
              <a:schemeClr val="accent6"/>
            </a:lnRef>
            <a:fillRef idx="1">
              <a:schemeClr val="lt1"/>
            </a:fillRef>
            <a:effectRef idx="0">
              <a:schemeClr val="accent6"/>
            </a:effectRef>
            <a:fontRef idx="minor">
              <a:schemeClr val="dk1"/>
            </a:fontRef>
          </p:style>
          <p:txBody>
            <a:bodyPr anchor="ctr"/>
            <a:lstStyle/>
            <a:p>
              <a:pPr algn="ctr" rtl="1">
                <a:lnSpc>
                  <a:spcPct val="107000"/>
                </a:lnSpc>
              </a:pPr>
              <a:r>
                <a:rPr lang="ar-SA" sz="1600" b="1">
                  <a:solidFill>
                    <a:srgbClr val="000000"/>
                  </a:solidFill>
                  <a:ea typeface="Calibri" pitchFamily="34" charset="0"/>
                  <a:cs typeface="Traditional Arabic" pitchFamily="2" charset="-78"/>
                </a:rPr>
                <a:t>المشاركة </a:t>
              </a:r>
              <a:r>
                <a:rPr lang="en-GB" sz="1600" b="1">
                  <a:solidFill>
                    <a:srgbClr val="000000"/>
                  </a:solidFill>
                  <a:latin typeface="Traditional Arabic" pitchFamily="2" charset="-78"/>
                  <a:ea typeface="Calibri" pitchFamily="34" charset="0"/>
                  <a:cs typeface="Traditional Arabic" pitchFamily="2" charset="-78"/>
                </a:rPr>
                <a:t>Participation</a:t>
              </a:r>
              <a:r>
                <a:rPr lang="en-GB" sz="1000">
                  <a:solidFill>
                    <a:srgbClr val="000000"/>
                  </a:solidFill>
                  <a:latin typeface="Arial" charset="0"/>
                  <a:ea typeface="Calibri" pitchFamily="34" charset="0"/>
                  <a:cs typeface="Traditional Arabic" pitchFamily="2" charset="-78"/>
                </a:rPr>
                <a:t> </a:t>
              </a:r>
              <a:endParaRPr lang="en-US" sz="1400">
                <a:solidFill>
                  <a:srgbClr val="000000"/>
                </a:solidFill>
                <a:ea typeface="Calibri" pitchFamily="34" charset="0"/>
                <a:cs typeface="Traditional Arabic" pitchFamily="2" charset="-78"/>
              </a:endParaRPr>
            </a:p>
            <a:p>
              <a:pPr algn="ctr" rtl="1">
                <a:lnSpc>
                  <a:spcPct val="107000"/>
                </a:lnSpc>
              </a:pPr>
              <a:r>
                <a:rPr lang="ar-SA" sz="1400">
                  <a:solidFill>
                    <a:srgbClr val="000000"/>
                  </a:solidFill>
                  <a:ea typeface="Calibri" pitchFamily="34" charset="0"/>
                  <a:cs typeface="Traditional Arabic" pitchFamily="2" charset="-78"/>
                </a:rPr>
                <a:t>كل فرع لديه مدير واحد يديره.</a:t>
              </a:r>
              <a:endParaRPr lang="en-US" sz="1400">
                <a:solidFill>
                  <a:srgbClr val="000000"/>
                </a:solidFill>
                <a:ea typeface="Calibri" pitchFamily="34" charset="0"/>
                <a:cs typeface="Traditional Arabic" pitchFamily="2" charset="-78"/>
              </a:endParaRPr>
            </a:p>
            <a:p>
              <a:pPr algn="ctr" rtl="1">
                <a:lnSpc>
                  <a:spcPct val="107000"/>
                </a:lnSpc>
              </a:pPr>
              <a:r>
                <a:rPr lang="ar-SA" sz="1400">
                  <a:solidFill>
                    <a:srgbClr val="000000"/>
                  </a:solidFill>
                  <a:ea typeface="Calibri" pitchFamily="34" charset="0"/>
                  <a:cs typeface="Traditional Arabic" pitchFamily="2" charset="-78"/>
                </a:rPr>
                <a:t>تسمى مشاركة </a:t>
              </a:r>
              <a:r>
                <a:rPr lang="ar-SA" sz="1400" b="1">
                  <a:solidFill>
                    <a:srgbClr val="000000"/>
                  </a:solidFill>
                  <a:ea typeface="Calibri" pitchFamily="34" charset="0"/>
                  <a:cs typeface="Traditional Arabic" pitchFamily="2" charset="-78"/>
                </a:rPr>
                <a:t>إلزامية</a:t>
              </a:r>
              <a:r>
                <a:rPr lang="ar-SA" sz="1400">
                  <a:solidFill>
                    <a:srgbClr val="000000"/>
                  </a:solidFill>
                  <a:ea typeface="Calibri" pitchFamily="34" charset="0"/>
                  <a:cs typeface="Traditional Arabic" pitchFamily="2" charset="-78"/>
                </a:rPr>
                <a:t> للفرع</a:t>
              </a:r>
              <a:endParaRPr lang="en-US" sz="1400">
                <a:solidFill>
                  <a:srgbClr val="000000"/>
                </a:solidFill>
                <a:ea typeface="Calibri" pitchFamily="34" charset="0"/>
                <a:cs typeface="Traditional Arabic" pitchFamily="2" charset="-78"/>
              </a:endParaRPr>
            </a:p>
            <a:p>
              <a:pPr algn="ctr" rtl="1">
                <a:lnSpc>
                  <a:spcPct val="107000"/>
                </a:lnSpc>
              </a:pPr>
              <a:r>
                <a:rPr lang="en-GB" sz="1400">
                  <a:solidFill>
                    <a:srgbClr val="000000"/>
                  </a:solidFill>
                  <a:ea typeface="Calibri" pitchFamily="34" charset="0"/>
                  <a:cs typeface="Traditional Arabic" pitchFamily="2" charset="-78"/>
                </a:rPr>
                <a:t> </a:t>
              </a:r>
              <a:endParaRPr lang="en-US" sz="1400">
                <a:solidFill>
                  <a:srgbClr val="000000"/>
                </a:solidFill>
                <a:ea typeface="Calibri" pitchFamily="34" charset="0"/>
                <a:cs typeface="Traditional Arabic" pitchFamily="2" charset="-78"/>
              </a:endParaRPr>
            </a:p>
          </p:txBody>
        </p:sp>
        <p:cxnSp>
          <p:nvCxnSpPr>
            <p:cNvPr id="40966" name="AutoShape 309"/>
            <p:cNvCxnSpPr>
              <a:cxnSpLocks noChangeShapeType="1"/>
            </p:cNvCxnSpPr>
            <p:nvPr/>
          </p:nvCxnSpPr>
          <p:spPr bwMode="auto">
            <a:xfrm>
              <a:off x="1128408" y="1118680"/>
              <a:ext cx="2056130" cy="0"/>
            </a:xfrm>
            <a:prstGeom prst="straightConnector1">
              <a:avLst/>
            </a:prstGeom>
            <a:noFill/>
            <a:ln w="28575">
              <a:solidFill>
                <a:srgbClr val="000000"/>
              </a:solidFill>
              <a:round/>
              <a:headEnd/>
              <a:tailEnd/>
            </a:ln>
            <a:extLst>
              <a:ext uri="{909E8E84-426E-40DD-AFC4-6F175D3DCCD1}">
                <a14:hiddenFill xmlns:a14="http://schemas.microsoft.com/office/drawing/2010/main">
                  <a:noFill/>
                </a14:hiddenFill>
              </a:ext>
            </a:extLst>
          </p:spPr>
        </p:cxnSp>
        <p:sp>
          <p:nvSpPr>
            <p:cNvPr id="40967" name="Text Box 320"/>
            <p:cNvSpPr txBox="1">
              <a:spLocks noChangeArrowheads="1"/>
            </p:cNvSpPr>
            <p:nvPr/>
          </p:nvSpPr>
          <p:spPr bwMode="auto">
            <a:xfrm>
              <a:off x="1167319" y="836578"/>
              <a:ext cx="1950085" cy="2761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r" rtl="1">
                <a:lnSpc>
                  <a:spcPct val="107000"/>
                </a:lnSpc>
                <a:spcAft>
                  <a:spcPts val="800"/>
                </a:spcAft>
              </a:pPr>
              <a:r>
                <a:rPr lang="ar-SA" sz="1100" b="1"/>
                <a:t> 1                   		     </a:t>
              </a:r>
              <a:r>
                <a:rPr lang="en-GB" sz="1100" b="1"/>
                <a:t>    </a:t>
              </a:r>
              <a:r>
                <a:rPr lang="en-GB" sz="1100" b="1">
                  <a:latin typeface="Arial" charset="0"/>
                </a:rPr>
                <a:t> </a:t>
              </a:r>
              <a:r>
                <a:rPr lang="en-GB" sz="1100" b="1"/>
                <a:t>1</a:t>
              </a:r>
              <a:endParaRPr lang="en-US" sz="1100"/>
            </a:p>
          </p:txBody>
        </p:sp>
        <p:sp>
          <p:nvSpPr>
            <p:cNvPr id="40968" name="AutoShape 319"/>
            <p:cNvSpPr>
              <a:spLocks noChangeArrowheads="1"/>
            </p:cNvSpPr>
            <p:nvPr/>
          </p:nvSpPr>
          <p:spPr bwMode="auto">
            <a:xfrm>
              <a:off x="1634247" y="787940"/>
              <a:ext cx="914400" cy="672374"/>
            </a:xfrm>
            <a:prstGeom prst="diamond">
              <a:avLst/>
            </a:prstGeom>
            <a:solidFill>
              <a:srgbClr val="FFFFFF"/>
            </a:solidFill>
            <a:ln w="19050">
              <a:solidFill>
                <a:schemeClr val="accent1"/>
              </a:solidFill>
              <a:miter lim="800000"/>
              <a:headEnd/>
              <a:tailEnd/>
            </a:ln>
          </p:spPr>
          <p:txBody>
            <a:bodyPr/>
            <a:lstStyle/>
            <a:p>
              <a:pPr algn="ctr" rtl="1">
                <a:lnSpc>
                  <a:spcPct val="107000"/>
                </a:lnSpc>
                <a:spcAft>
                  <a:spcPts val="800"/>
                </a:spcAft>
              </a:pPr>
              <a:r>
                <a:rPr lang="ar-SA" sz="1400" b="1">
                  <a:latin typeface="Calibri" pitchFamily="34" charset="0"/>
                </a:rPr>
                <a:t>يدير</a:t>
              </a:r>
              <a:endParaRPr lang="en-US" sz="1100">
                <a:latin typeface="Calibri" pitchFamily="34" charset="0"/>
              </a:endParaRPr>
            </a:p>
          </p:txBody>
        </p:sp>
        <p:cxnSp>
          <p:nvCxnSpPr>
            <p:cNvPr id="10" name="Straight Connector 9"/>
            <p:cNvCxnSpPr/>
            <p:nvPr/>
          </p:nvCxnSpPr>
          <p:spPr>
            <a:xfrm flipH="1">
              <a:off x="2499473" y="1158127"/>
              <a:ext cx="680419" cy="0"/>
            </a:xfrm>
            <a:prstGeom prst="line">
              <a:avLst/>
            </a:prstGeom>
            <a:ln w="19050"/>
          </p:spPr>
          <p:style>
            <a:lnRef idx="2">
              <a:schemeClr val="dk1"/>
            </a:lnRef>
            <a:fillRef idx="0">
              <a:schemeClr val="dk1"/>
            </a:fillRef>
            <a:effectRef idx="1">
              <a:schemeClr val="dk1"/>
            </a:effectRef>
            <a:fontRef idx="minor">
              <a:schemeClr val="tx1"/>
            </a:fontRef>
          </p:style>
        </p:cxnSp>
        <p:sp>
          <p:nvSpPr>
            <p:cNvPr id="11" name="Speech Bubble: Rectangle with Corners Rounded 528"/>
            <p:cNvSpPr/>
            <p:nvPr/>
          </p:nvSpPr>
          <p:spPr>
            <a:xfrm>
              <a:off x="0" y="0"/>
              <a:ext cx="1894377" cy="686889"/>
            </a:xfrm>
            <a:prstGeom prst="wedgeRoundRectCallout">
              <a:avLst>
                <a:gd name="adj1" fmla="val 24439"/>
                <a:gd name="adj2" fmla="val 81287"/>
                <a:gd name="adj3" fmla="val 16667"/>
              </a:avLst>
            </a:prstGeom>
          </p:spPr>
          <p:style>
            <a:lnRef idx="2">
              <a:schemeClr val="accent6"/>
            </a:lnRef>
            <a:fillRef idx="1">
              <a:schemeClr val="lt1"/>
            </a:fillRef>
            <a:effectRef idx="0">
              <a:schemeClr val="accent6"/>
            </a:effectRef>
            <a:fontRef idx="minor">
              <a:schemeClr val="dk1"/>
            </a:fontRef>
          </p:style>
          <p:txBody>
            <a:bodyPr anchor="ctr"/>
            <a:lstStyle/>
            <a:p>
              <a:pPr algn="ctr" rtl="1">
                <a:lnSpc>
                  <a:spcPct val="107000"/>
                </a:lnSpc>
              </a:pPr>
              <a:r>
                <a:rPr lang="ar-SA" sz="1600" b="1">
                  <a:solidFill>
                    <a:srgbClr val="000000"/>
                  </a:solidFill>
                  <a:ea typeface="Calibri" pitchFamily="34" charset="0"/>
                  <a:cs typeface="Traditional Arabic" pitchFamily="2" charset="-78"/>
                </a:rPr>
                <a:t>الأصل </a:t>
              </a:r>
              <a:r>
                <a:rPr lang="en-GB" sz="1600" b="1">
                  <a:solidFill>
                    <a:srgbClr val="000000"/>
                  </a:solidFill>
                  <a:latin typeface="Traditional Arabic" pitchFamily="2" charset="-78"/>
                  <a:ea typeface="Calibri" pitchFamily="34" charset="0"/>
                  <a:cs typeface="Traditional Arabic" pitchFamily="2" charset="-78"/>
                </a:rPr>
                <a:t>Cardinality</a:t>
              </a:r>
              <a:endParaRPr lang="en-US" sz="1400">
                <a:solidFill>
                  <a:srgbClr val="000000"/>
                </a:solidFill>
                <a:ea typeface="Calibri" pitchFamily="34" charset="0"/>
                <a:cs typeface="Traditional Arabic" pitchFamily="2" charset="-78"/>
              </a:endParaRPr>
            </a:p>
            <a:p>
              <a:pPr algn="ctr" rtl="1">
                <a:lnSpc>
                  <a:spcPct val="107000"/>
                </a:lnSpc>
              </a:pPr>
              <a:r>
                <a:rPr lang="ar-SA" sz="1400">
                  <a:solidFill>
                    <a:srgbClr val="000000"/>
                  </a:solidFill>
                  <a:ea typeface="Calibri" pitchFamily="34" charset="0"/>
                  <a:cs typeface="Traditional Arabic" pitchFamily="2" charset="-78"/>
                </a:rPr>
                <a:t>فرع واحد يُدار من قبل موظف واحد</a:t>
              </a:r>
              <a:endParaRPr lang="en-US" sz="1400">
                <a:solidFill>
                  <a:srgbClr val="000000"/>
                </a:solidFill>
                <a:ea typeface="Calibri" pitchFamily="34" charset="0"/>
                <a:cs typeface="Traditional Arabic" pitchFamily="2" charset="-78"/>
              </a:endParaRPr>
            </a:p>
          </p:txBody>
        </p:sp>
        <p:sp>
          <p:nvSpPr>
            <p:cNvPr id="12" name="Speech Bubble: Rectangle with Corners Rounded 527"/>
            <p:cNvSpPr/>
            <p:nvPr/>
          </p:nvSpPr>
          <p:spPr>
            <a:xfrm>
              <a:off x="2392765" y="29286"/>
              <a:ext cx="1580530" cy="637635"/>
            </a:xfrm>
            <a:prstGeom prst="wedgeRoundRectCallout">
              <a:avLst>
                <a:gd name="adj1" fmla="val -14131"/>
                <a:gd name="adj2" fmla="val 86688"/>
                <a:gd name="adj3" fmla="val 16667"/>
              </a:avLst>
            </a:prstGeom>
          </p:spPr>
          <p:style>
            <a:lnRef idx="2">
              <a:schemeClr val="accent6"/>
            </a:lnRef>
            <a:fillRef idx="1">
              <a:schemeClr val="lt1"/>
            </a:fillRef>
            <a:effectRef idx="0">
              <a:schemeClr val="accent6"/>
            </a:effectRef>
            <a:fontRef idx="minor">
              <a:schemeClr val="dk1"/>
            </a:fontRef>
          </p:style>
          <p:txBody>
            <a:bodyPr anchor="ctr"/>
            <a:lstStyle/>
            <a:p>
              <a:pPr algn="ctr" rtl="1">
                <a:lnSpc>
                  <a:spcPct val="107000"/>
                </a:lnSpc>
              </a:pPr>
              <a:r>
                <a:rPr lang="ar-SA" sz="1600" b="1">
                  <a:solidFill>
                    <a:srgbClr val="000000"/>
                  </a:solidFill>
                  <a:ea typeface="Calibri" pitchFamily="34" charset="0"/>
                  <a:cs typeface="Traditional Arabic" pitchFamily="2" charset="-78"/>
                </a:rPr>
                <a:t>الأصل </a:t>
              </a:r>
              <a:r>
                <a:rPr lang="en-GB" sz="1600" b="1">
                  <a:solidFill>
                    <a:srgbClr val="000000"/>
                  </a:solidFill>
                  <a:latin typeface="Traditional Arabic" pitchFamily="2" charset="-78"/>
                  <a:ea typeface="Calibri" pitchFamily="34" charset="0"/>
                  <a:cs typeface="Traditional Arabic" pitchFamily="2" charset="-78"/>
                </a:rPr>
                <a:t>Cardinality</a:t>
              </a:r>
              <a:endParaRPr lang="en-US" sz="1400">
                <a:solidFill>
                  <a:srgbClr val="000000"/>
                </a:solidFill>
                <a:ea typeface="Calibri" pitchFamily="34" charset="0"/>
                <a:cs typeface="Traditional Arabic" pitchFamily="2" charset="-78"/>
              </a:endParaRPr>
            </a:p>
            <a:p>
              <a:pPr algn="ctr" rtl="1">
                <a:lnSpc>
                  <a:spcPct val="107000"/>
                </a:lnSpc>
              </a:pPr>
              <a:r>
                <a:rPr lang="ar-SA" sz="1400">
                  <a:solidFill>
                    <a:srgbClr val="000000"/>
                  </a:solidFill>
                  <a:ea typeface="Calibri" pitchFamily="34" charset="0"/>
                  <a:cs typeface="Traditional Arabic" pitchFamily="2" charset="-78"/>
                </a:rPr>
                <a:t>موظف واحد يدير فرع واحد</a:t>
              </a:r>
              <a:endParaRPr lang="en-US" sz="1400">
                <a:solidFill>
                  <a:srgbClr val="000000"/>
                </a:solidFill>
                <a:ea typeface="Calibri" pitchFamily="34" charset="0"/>
                <a:cs typeface="Traditional Arabic" pitchFamily="2" charset="-78"/>
              </a:endParaRPr>
            </a:p>
          </p:txBody>
        </p:sp>
        <p:sp>
          <p:nvSpPr>
            <p:cNvPr id="40972" name="Rectangle 12"/>
            <p:cNvSpPr>
              <a:spLocks noChangeArrowheads="1"/>
            </p:cNvSpPr>
            <p:nvPr/>
          </p:nvSpPr>
          <p:spPr bwMode="auto">
            <a:xfrm>
              <a:off x="3054485" y="914400"/>
              <a:ext cx="1079500" cy="39560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2000" b="1">
                  <a:latin typeface="Calibri" pitchFamily="34" charset="0"/>
                </a:rPr>
                <a:t>الفرع</a:t>
              </a:r>
              <a:endParaRPr lang="en-US" sz="1100">
                <a:latin typeface="Calibri" pitchFamily="34" charset="0"/>
              </a:endParaRPr>
            </a:p>
          </p:txBody>
        </p:sp>
        <p:sp>
          <p:nvSpPr>
            <p:cNvPr id="40973" name="Rectangle 13"/>
            <p:cNvSpPr>
              <a:spLocks noChangeArrowheads="1"/>
            </p:cNvSpPr>
            <p:nvPr/>
          </p:nvSpPr>
          <p:spPr bwMode="auto">
            <a:xfrm>
              <a:off x="136187" y="904672"/>
              <a:ext cx="1074420" cy="395605"/>
            </a:xfrm>
            <a:prstGeom prst="rect">
              <a:avLst/>
            </a:prstGeom>
            <a:solidFill>
              <a:srgbClr val="FFFFFF"/>
            </a:solidFill>
            <a:ln w="19050">
              <a:solidFill>
                <a:schemeClr val="accent1"/>
              </a:solidFill>
              <a:miter lim="800000"/>
              <a:headEnd/>
              <a:tailEnd/>
            </a:ln>
          </p:spPr>
          <p:txBody>
            <a:bodyPr/>
            <a:lstStyle/>
            <a:p>
              <a:pPr algn="ctr">
                <a:lnSpc>
                  <a:spcPct val="107000"/>
                </a:lnSpc>
                <a:spcAft>
                  <a:spcPts val="800"/>
                </a:spcAft>
              </a:pPr>
              <a:r>
                <a:rPr lang="ar-SA" sz="2000" b="1">
                  <a:latin typeface="Calibri" pitchFamily="34" charset="0"/>
                </a:rPr>
                <a:t>الموظف</a:t>
              </a:r>
              <a:endParaRPr lang="en-US" sz="1100">
                <a:latin typeface="Calibri" pitchFamily="34" charset="0"/>
              </a:endParaRPr>
            </a:p>
          </p:txBody>
        </p:sp>
      </p:grpSp>
      <p:pic>
        <p:nvPicPr>
          <p:cNvPr id="40975" name="~PP21682.WAV">
            <a:hlinkClick r:id="" action="ppaction://media"/>
          </p:cNvPr>
          <p:cNvPicPr>
            <a:picLocks noRot="1" noChangeAspect="1" noChangeArrowheads="1"/>
          </p:cNvPicPr>
          <p:nvPr>
            <a:wavAudioFile r:embed="rId1" name="~PP2608.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097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097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ChangeArrowheads="1"/>
          </p:cNvSpPr>
          <p:nvPr/>
        </p:nvSpPr>
        <p:spPr bwMode="auto">
          <a:xfrm>
            <a:off x="685800" y="990600"/>
            <a:ext cx="8915400" cy="5208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rtl="1">
              <a:lnSpc>
                <a:spcPct val="150000"/>
              </a:lnSpc>
            </a:pPr>
            <a:r>
              <a:rPr lang="ar-SA" sz="2800">
                <a:latin typeface="Traditional Arabic" pitchFamily="2" charset="-78"/>
                <a:cs typeface="Traditional Arabic" pitchFamily="2" charset="-78"/>
              </a:rPr>
              <a:t>تم مناقشة المفاهيم الأساسية لمخطط علاقة الكيان</a:t>
            </a:r>
            <a:r>
              <a:rPr lang="en-GB" sz="2800">
                <a:latin typeface="Traditional Arabic" pitchFamily="2" charset="-78"/>
                <a:cs typeface="Traditional Arabic" pitchFamily="2" charset="-78"/>
              </a:rPr>
              <a:t>ERD </a:t>
            </a:r>
            <a:r>
              <a:rPr lang="ar-SA" sz="2800">
                <a:latin typeface="Traditional Arabic" pitchFamily="2" charset="-78"/>
                <a:cs typeface="Traditional Arabic" pitchFamily="2" charset="-78"/>
              </a:rPr>
              <a:t> التي تمت باستخدام رموز</a:t>
            </a:r>
            <a:r>
              <a:rPr lang="en-GB" sz="2800">
                <a:latin typeface="Traditional Arabic" pitchFamily="2" charset="-78"/>
                <a:cs typeface="Traditional Arabic" pitchFamily="2" charset="-78"/>
              </a:rPr>
              <a:t>Chen</a:t>
            </a:r>
            <a:r>
              <a:rPr lang="ar-SA" sz="2800">
                <a:latin typeface="Traditional Arabic" pitchFamily="2" charset="-78"/>
                <a:cs typeface="Traditional Arabic" pitchFamily="2" charset="-78"/>
              </a:rPr>
              <a:t>، وتم مناقشة العديد من الأمثلة والأشكال على الكيانات بنوعيها القوية </a:t>
            </a:r>
            <a:r>
              <a:rPr lang="en-GB" sz="2800">
                <a:latin typeface="Traditional Arabic" pitchFamily="2" charset="-78"/>
                <a:cs typeface="Traditional Arabic" pitchFamily="2" charset="-78"/>
              </a:rPr>
              <a:t>Strong</a:t>
            </a:r>
            <a:r>
              <a:rPr lang="ar-SA" sz="2800">
                <a:latin typeface="Traditional Arabic" pitchFamily="2" charset="-78"/>
                <a:cs typeface="Traditional Arabic" pitchFamily="2" charset="-78"/>
              </a:rPr>
              <a:t> والضعيفة</a:t>
            </a:r>
            <a:r>
              <a:rPr lang="en-GB" sz="2800">
                <a:latin typeface="Traditional Arabic" pitchFamily="2" charset="-78"/>
                <a:cs typeface="Traditional Arabic" pitchFamily="2" charset="-78"/>
              </a:rPr>
              <a:t>Weak </a:t>
            </a:r>
            <a:r>
              <a:rPr lang="ar-SA" sz="2800">
                <a:latin typeface="Traditional Arabic" pitchFamily="2" charset="-78"/>
                <a:cs typeface="Traditional Arabic" pitchFamily="2" charset="-78"/>
              </a:rPr>
              <a:t> مع توضيح الخصائص المرتبطة بها وأنواعها البسيطة والمركبة والمتعددة وغيرها، والتركيز على كيفية تفسير المخططات </a:t>
            </a:r>
            <a:r>
              <a:rPr lang="en-GB" sz="2800">
                <a:latin typeface="Traditional Arabic" pitchFamily="2" charset="-78"/>
                <a:cs typeface="Traditional Arabic" pitchFamily="2" charset="-78"/>
              </a:rPr>
              <a:t>Interpreting Diagrams</a:t>
            </a:r>
            <a:r>
              <a:rPr lang="ar-SA" sz="2800">
                <a:latin typeface="Traditional Arabic" pitchFamily="2" charset="-78"/>
                <a:cs typeface="Traditional Arabic" pitchFamily="2" charset="-78"/>
              </a:rPr>
              <a:t> لتوضيح العلاقات وكيفية التعامل معها، ومناقشة العلاقات بين الكيانات وأنوعها المختلفة وتوضيح التعددية </a:t>
            </a:r>
            <a:r>
              <a:rPr lang="en-GB" sz="2800">
                <a:latin typeface="Traditional Arabic" pitchFamily="2" charset="-78"/>
                <a:cs typeface="Traditional Arabic" pitchFamily="2" charset="-78"/>
              </a:rPr>
              <a:t>Multiplicity</a:t>
            </a:r>
            <a:r>
              <a:rPr lang="ar-SA" sz="2800">
                <a:latin typeface="Traditional Arabic" pitchFamily="2" charset="-78"/>
                <a:cs typeface="Traditional Arabic" pitchFamily="2" charset="-78"/>
              </a:rPr>
              <a:t> بين الكيانات وكيفية الاستفادة من قيود الأصل</a:t>
            </a:r>
            <a:r>
              <a:rPr lang="en-GB" sz="2800">
                <a:latin typeface="Traditional Arabic" pitchFamily="2" charset="-78"/>
                <a:cs typeface="Traditional Arabic" pitchFamily="2" charset="-78"/>
              </a:rPr>
              <a:t>Cardinality </a:t>
            </a:r>
            <a:r>
              <a:rPr lang="ar-SA" sz="2800">
                <a:latin typeface="Traditional Arabic" pitchFamily="2" charset="-78"/>
                <a:cs typeface="Traditional Arabic" pitchFamily="2" charset="-78"/>
              </a:rPr>
              <a:t> والمشاركة </a:t>
            </a:r>
            <a:r>
              <a:rPr lang="en-GB" sz="2800">
                <a:latin typeface="Traditional Arabic" pitchFamily="2" charset="-78"/>
                <a:cs typeface="Traditional Arabic" pitchFamily="2" charset="-78"/>
              </a:rPr>
              <a:t>Participation Constraints </a:t>
            </a:r>
            <a:r>
              <a:rPr lang="ar-SA" sz="2800">
                <a:latin typeface="Traditional Arabic" pitchFamily="2" charset="-78"/>
                <a:cs typeface="Traditional Arabic" pitchFamily="2" charset="-78"/>
              </a:rPr>
              <a:t> المتمثلة في قيود المشاركة الاختيارية </a:t>
            </a:r>
            <a:r>
              <a:rPr lang="en-GB" sz="2800">
                <a:latin typeface="Traditional Arabic" pitchFamily="2" charset="-78"/>
                <a:cs typeface="Traditional Arabic" pitchFamily="2" charset="-78"/>
              </a:rPr>
              <a:t>Optional</a:t>
            </a:r>
            <a:r>
              <a:rPr lang="ar-SA" sz="2800">
                <a:latin typeface="Traditional Arabic" pitchFamily="2" charset="-78"/>
                <a:cs typeface="Traditional Arabic" pitchFamily="2" charset="-78"/>
              </a:rPr>
              <a:t> وقيود المشاركة الإلزامية </a:t>
            </a:r>
            <a:r>
              <a:rPr lang="en-GB" sz="2800">
                <a:latin typeface="Traditional Arabic" pitchFamily="2" charset="-78"/>
                <a:cs typeface="Traditional Arabic" pitchFamily="2" charset="-78"/>
              </a:rPr>
              <a:t>Mandatory</a:t>
            </a:r>
            <a:r>
              <a:rPr lang="ar-SA" sz="2800">
                <a:latin typeface="Traditional Arabic" pitchFamily="2" charset="-78"/>
                <a:cs typeface="Traditional Arabic" pitchFamily="2" charset="-78"/>
              </a:rPr>
              <a:t> والتي تساعد في تحديد السجلات بين الكيانات.</a:t>
            </a:r>
            <a:endParaRPr lang="en-US" sz="2800">
              <a:latin typeface="Traditional Arabic" pitchFamily="2" charset="-78"/>
              <a:cs typeface="Traditional Arabic" pitchFamily="2" charset="-78"/>
            </a:endParaRPr>
          </a:p>
        </p:txBody>
      </p:sp>
      <p:sp>
        <p:nvSpPr>
          <p:cNvPr id="43010" name="Rectangle 3"/>
          <p:cNvSpPr>
            <a:spLocks noChangeArrowheads="1"/>
          </p:cNvSpPr>
          <p:nvPr/>
        </p:nvSpPr>
        <p:spPr bwMode="auto">
          <a:xfrm>
            <a:off x="76200" y="390525"/>
            <a:ext cx="9677400"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rtl="1"/>
            <a:r>
              <a:rPr lang="ar-SA" sz="3600" b="1">
                <a:solidFill>
                  <a:srgbClr val="0000FF"/>
                </a:solidFill>
                <a:latin typeface="Traditional Arabic" pitchFamily="2" charset="-78"/>
                <a:cs typeface="Traditional Arabic" pitchFamily="2" charset="-78"/>
              </a:rPr>
              <a:t>ملخص </a:t>
            </a:r>
            <a:r>
              <a:rPr lang="en-GB" sz="3600" b="1">
                <a:solidFill>
                  <a:srgbClr val="0000FF"/>
                </a:solidFill>
                <a:latin typeface="Traditional Arabic" pitchFamily="2" charset="-78"/>
                <a:cs typeface="Traditional Arabic" pitchFamily="2" charset="-78"/>
              </a:rPr>
              <a:t>Summary</a:t>
            </a:r>
            <a:endParaRPr lang="en-US" sz="3600" b="1">
              <a:solidFill>
                <a:srgbClr val="0000FF"/>
              </a:solidFill>
              <a:latin typeface="Traditional Arabic" pitchFamily="2" charset="-78"/>
              <a:cs typeface="Traditional Arabic" pitchFamily="2" charset="-78"/>
            </a:endParaRPr>
          </a:p>
        </p:txBody>
      </p:sp>
      <p:pic>
        <p:nvPicPr>
          <p:cNvPr id="43012" name="~PP21713.WAV">
            <a:hlinkClick r:id="" action="ppaction://media"/>
          </p:cNvPr>
          <p:cNvPicPr>
            <a:picLocks noRot="1" noChangeAspect="1" noChangeArrowheads="1"/>
          </p:cNvPicPr>
          <p:nvPr>
            <a:wavAudioFile r:embed="rId1" name="~PP201.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blinds dir="ver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30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301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عنصر نائب للمحتوى 2"/>
          <p:cNvSpPr>
            <a:spLocks noGrp="1"/>
          </p:cNvSpPr>
          <p:nvPr>
            <p:ph idx="1"/>
          </p:nvPr>
        </p:nvSpPr>
        <p:spPr>
          <a:xfrm>
            <a:off x="1712913" y="2997200"/>
            <a:ext cx="6335712" cy="792163"/>
          </a:xfrm>
          <a:extLst/>
        </p:spPr>
        <p:txBody>
          <a:bodyPr rtlCol="0">
            <a:normAutofit fontScale="70000" lnSpcReduction="20000"/>
          </a:bodyPr>
          <a:lstStyle/>
          <a:p>
            <a:pPr fontAlgn="auto">
              <a:spcAft>
                <a:spcPts val="0"/>
              </a:spcAft>
              <a:buFontTx/>
              <a:buNone/>
              <a:defRPr/>
            </a:pPr>
            <a:r>
              <a:rPr lang="ar-SA" sz="6000" b="1" dirty="0" smtClean="0"/>
              <a:t>نهاية الجزء الأول من المحاضرة</a:t>
            </a:r>
            <a:endParaRPr lang="en-GB" sz="6000" b="1" dirty="0" smtClean="0"/>
          </a:p>
          <a:p>
            <a:pPr fontAlgn="auto">
              <a:spcAft>
                <a:spcPts val="0"/>
              </a:spcAft>
              <a:buFontTx/>
              <a:buNone/>
              <a:defRPr/>
            </a:pPr>
            <a:endParaRPr lang="en-GB" sz="6000" b="1" dirty="0" smtClean="0"/>
          </a:p>
          <a:p>
            <a:pPr fontAlgn="auto">
              <a:spcAft>
                <a:spcPts val="0"/>
              </a:spcAft>
              <a:buFontTx/>
              <a:buNone/>
              <a:defRPr/>
            </a:pPr>
            <a:endParaRPr lang="ar-SA" sz="6000" dirty="0" smtClean="0"/>
          </a:p>
        </p:txBody>
      </p:sp>
      <p:sp>
        <p:nvSpPr>
          <p:cNvPr id="45058" name="مستطيل 3"/>
          <p:cNvSpPr>
            <a:spLocks noChangeArrowheads="1"/>
          </p:cNvSpPr>
          <p:nvPr/>
        </p:nvSpPr>
        <p:spPr bwMode="auto">
          <a:xfrm>
            <a:off x="2216150" y="3802063"/>
            <a:ext cx="470535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rtl="1"/>
            <a:r>
              <a:rPr lang="en-US" altLang="ar-SA" sz="4400" b="1">
                <a:solidFill>
                  <a:srgbClr val="0033CC"/>
                </a:solidFill>
                <a:latin typeface="Century Schoolbook" pitchFamily="18" charset="0"/>
                <a:cs typeface="Aharoni" pitchFamily="2" charset="-79"/>
              </a:rPr>
              <a:t>Any</a:t>
            </a:r>
            <a:r>
              <a:rPr lang="en-US" altLang="ar-SA" sz="4400" b="1">
                <a:latin typeface="Century Schoolbook" pitchFamily="18" charset="0"/>
                <a:cs typeface="Aharoni" pitchFamily="2" charset="-79"/>
              </a:rPr>
              <a:t> </a:t>
            </a:r>
            <a:r>
              <a:rPr lang="en-US" altLang="ar-SA" sz="4400" b="1">
                <a:solidFill>
                  <a:srgbClr val="0033CC"/>
                </a:solidFill>
                <a:latin typeface="Century Schoolbook" pitchFamily="18" charset="0"/>
                <a:cs typeface="Aharoni" pitchFamily="2" charset="-79"/>
              </a:rPr>
              <a:t>Questions</a:t>
            </a:r>
            <a:endParaRPr lang="ar-SA" sz="4400">
              <a:solidFill>
                <a:srgbClr val="0033CC"/>
              </a:solidFill>
              <a:latin typeface="Calibri" pitchFamily="34" charset="0"/>
            </a:endParaRPr>
          </a:p>
        </p:txBody>
      </p:sp>
      <p:pic>
        <p:nvPicPr>
          <p:cNvPr id="45059"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43275" y="414338"/>
            <a:ext cx="2676525"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061" name="~PP11713.WAV">
            <a:hlinkClick r:id="" action="ppaction://media"/>
          </p:cNvPr>
          <p:cNvPicPr>
            <a:picLocks noRot="1" noChangeAspect="1" noChangeArrowheads="1"/>
          </p:cNvPicPr>
          <p:nvPr>
            <a:wavAudioFile r:embed="rId1" name="~PP1331.WAV"/>
          </p:nvPr>
        </p:nvPicPr>
        <p:blipFill>
          <a:blip r:embed="rId4">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advTm="5160">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4506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506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p:cNvSpPr txBox="1">
            <a:spLocks noChangeArrowheads="1"/>
          </p:cNvSpPr>
          <p:nvPr/>
        </p:nvSpPr>
        <p:spPr bwMode="auto">
          <a:xfrm>
            <a:off x="704850" y="293688"/>
            <a:ext cx="8331200" cy="53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ctr" rtl="1"/>
            <a:r>
              <a:rPr lang="ar-SA" sz="3200" b="1">
                <a:solidFill>
                  <a:srgbClr val="0000CC"/>
                </a:solidFill>
                <a:latin typeface="Traditional Arabic" pitchFamily="2" charset="-78"/>
                <a:cs typeface="Traditional Arabic" pitchFamily="2" charset="-78"/>
              </a:rPr>
              <a:t>مخطط علاقة الكيان </a:t>
            </a:r>
            <a:r>
              <a:rPr lang="en-GB" sz="3200" b="1">
                <a:solidFill>
                  <a:srgbClr val="0000CC"/>
                </a:solidFill>
                <a:latin typeface="Traditional Arabic" pitchFamily="2" charset="-78"/>
                <a:cs typeface="Traditional Arabic" pitchFamily="2" charset="-78"/>
              </a:rPr>
              <a:t>Entity–Relationship Diagram</a:t>
            </a:r>
            <a:endParaRPr lang="en-US" sz="3200" b="1">
              <a:solidFill>
                <a:srgbClr val="0000CC"/>
              </a:solidFill>
            </a:endParaRPr>
          </a:p>
        </p:txBody>
      </p:sp>
      <p:sp>
        <p:nvSpPr>
          <p:cNvPr id="20482" name="Rectangle 3"/>
          <p:cNvSpPr txBox="1">
            <a:spLocks noChangeArrowheads="1"/>
          </p:cNvSpPr>
          <p:nvPr/>
        </p:nvSpPr>
        <p:spPr bwMode="auto">
          <a:xfrm>
            <a:off x="671513" y="827088"/>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spcBef>
                <a:spcPct val="20000"/>
              </a:spcBef>
            </a:pPr>
            <a:r>
              <a:rPr lang="ar-SA" sz="3200">
                <a:latin typeface="Traditional Arabic" pitchFamily="2" charset="-78"/>
                <a:cs typeface="Traditional Arabic" pitchFamily="2" charset="-78"/>
              </a:rPr>
              <a:t>إن أحد أصعب جوانب تصميم قواعد البيانات هو عدم الفهم الشامل لكيفية عمل المؤسسة المراد تصميم قاعدة بيانات لها، أحيانا إذا لم يكن لدينا بيانات كافية وواضحة عن المؤسسة، سوف يُنتج عنه تصميم قاعدة بيانات غير صحيحة، ولكي يتم الحصول على معلومات مفصلة من المؤسسة يجب الاطلاع على التشريعات والقوانين واللوائح الخاصة بها، وكذلك متطلبات المؤسسة من المسؤولين والموظفين.</a:t>
            </a:r>
          </a:p>
          <a:p>
            <a:pPr algn="just" rtl="1">
              <a:spcBef>
                <a:spcPct val="20000"/>
              </a:spcBef>
            </a:pPr>
            <a:r>
              <a:rPr lang="ar-SA" sz="3200">
                <a:latin typeface="Traditional Arabic" pitchFamily="2" charset="-78"/>
                <a:cs typeface="Traditional Arabic" pitchFamily="2" charset="-78"/>
              </a:rPr>
              <a:t>يعتبر مخطط علاقة الكيان</a:t>
            </a:r>
            <a:r>
              <a:rPr lang="en-GB" sz="3200">
                <a:latin typeface="Traditional Arabic" pitchFamily="2" charset="-78"/>
                <a:cs typeface="Traditional Arabic" pitchFamily="2" charset="-78"/>
              </a:rPr>
              <a:t>Entity–Relationship Diagram </a:t>
            </a:r>
            <a:r>
              <a:rPr lang="ar-SA" sz="3200">
                <a:latin typeface="Traditional Arabic" pitchFamily="2" charset="-78"/>
                <a:cs typeface="Traditional Arabic" pitchFamily="2" charset="-78"/>
              </a:rPr>
              <a:t> أحد الأدوات المستخدمة في تمثيل المتطلبات وتحويلها إلى قاعدة بيانات صحيحة</a:t>
            </a:r>
          </a:p>
          <a:p>
            <a:pPr algn="just" rtl="1">
              <a:spcBef>
                <a:spcPct val="20000"/>
              </a:spcBef>
            </a:pPr>
            <a:endParaRPr lang="en-US" sz="2400">
              <a:latin typeface="Traditional Arabic" pitchFamily="2" charset="-78"/>
              <a:cs typeface="Traditional Arabic" pitchFamily="2" charset="-78"/>
            </a:endParaRPr>
          </a:p>
        </p:txBody>
      </p:sp>
      <p:pic>
        <p:nvPicPr>
          <p:cNvPr id="20485" name="~PP21463.WAV">
            <a:hlinkClick r:id="" action="ppaction://media"/>
          </p:cNvPr>
          <p:cNvPicPr>
            <a:picLocks noRot="1" noChangeAspect="1" noChangeArrowheads="1"/>
          </p:cNvPicPr>
          <p:nvPr>
            <a:wavAudioFile r:embed="rId1" name="~PP2513.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048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048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00CC"/>
                </a:solidFill>
                <a:latin typeface="Traditional Arabic" pitchFamily="18" charset="-78"/>
                <a:cs typeface="Traditional Arabic" pitchFamily="18" charset="-78"/>
              </a:rPr>
              <a:t>مخطط علاقة </a:t>
            </a:r>
            <a:r>
              <a:rPr lang="ar-SA" sz="3200" b="1" dirty="0">
                <a:solidFill>
                  <a:srgbClr val="0000CC"/>
                </a:solidFill>
                <a:latin typeface="Traditional Arabic" pitchFamily="18" charset="-78"/>
                <a:cs typeface="Traditional Arabic" pitchFamily="18" charset="-78"/>
              </a:rPr>
              <a:t>الكيان </a:t>
            </a:r>
            <a:r>
              <a:rPr lang="en-GB" sz="3200" b="1" dirty="0">
                <a:solidFill>
                  <a:srgbClr val="0000CC"/>
                </a:solidFill>
                <a:latin typeface="Traditional Arabic" pitchFamily="18" charset="-78"/>
                <a:cs typeface="Traditional Arabic" pitchFamily="18" charset="-78"/>
              </a:rPr>
              <a:t>Entity–Relationship </a:t>
            </a:r>
            <a:r>
              <a:rPr lang="en-GB" sz="3200" b="1" dirty="0">
                <a:solidFill>
                  <a:srgbClr val="0000CC"/>
                </a:solidFill>
                <a:latin typeface="Traditional Arabic" pitchFamily="18" charset="-78"/>
                <a:cs typeface="Traditional Arabic" pitchFamily="18" charset="-78"/>
              </a:rPr>
              <a:t>Diagram</a:t>
            </a:r>
            <a:endParaRPr lang="en-US" sz="3200" b="1" dirty="0">
              <a:solidFill>
                <a:srgbClr val="0000CC"/>
              </a:solidFill>
              <a:latin typeface="+mj-lt"/>
              <a:ea typeface="+mj-ea"/>
              <a:cs typeface="+mj-cs"/>
            </a:endParaRPr>
          </a:p>
        </p:txBody>
      </p:sp>
      <p:sp>
        <p:nvSpPr>
          <p:cNvPr id="21506" name="Rectangle 3"/>
          <p:cNvSpPr txBox="1">
            <a:spLocks noChangeArrowheads="1"/>
          </p:cNvSpPr>
          <p:nvPr/>
        </p:nvSpPr>
        <p:spPr bwMode="auto">
          <a:xfrm>
            <a:off x="671513" y="827088"/>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pPr>
            <a:r>
              <a:rPr lang="ar-SA" sz="3200">
                <a:latin typeface="Traditional Arabic" pitchFamily="2" charset="-78"/>
                <a:cs typeface="Traditional Arabic" pitchFamily="2" charset="-78"/>
              </a:rPr>
              <a:t>يعتبر مخطط </a:t>
            </a:r>
            <a:r>
              <a:rPr lang="en-GB" sz="3200">
                <a:latin typeface="Traditional Arabic" pitchFamily="2" charset="-78"/>
                <a:cs typeface="Traditional Arabic" pitchFamily="2" charset="-78"/>
              </a:rPr>
              <a:t>ERD</a:t>
            </a:r>
            <a:r>
              <a:rPr lang="ar-SA" sz="3200">
                <a:latin typeface="Traditional Arabic" pitchFamily="2" charset="-78"/>
                <a:cs typeface="Traditional Arabic" pitchFamily="2" charset="-78"/>
              </a:rPr>
              <a:t> تقنية (طريقة) مهمة لأي مصمم قاعدة بيانات، سيتم تقديم </a:t>
            </a:r>
            <a:r>
              <a:rPr lang="ar-SA" sz="3200" b="1">
                <a:latin typeface="Traditional Arabic" pitchFamily="2" charset="-78"/>
                <a:cs typeface="Traditional Arabic" pitchFamily="2" charset="-78"/>
              </a:rPr>
              <a:t>المفاهيم الأساسية لمخطط علاقة الكيان </a:t>
            </a:r>
            <a:r>
              <a:rPr lang="en-GB" sz="3200" b="1">
                <a:latin typeface="Traditional Arabic" pitchFamily="2" charset="-78"/>
                <a:cs typeface="Traditional Arabic" pitchFamily="2" charset="-78"/>
              </a:rPr>
              <a:t>ERD</a:t>
            </a:r>
            <a:r>
              <a:rPr lang="ar-SA" sz="3200">
                <a:latin typeface="Traditional Arabic" pitchFamily="2" charset="-78"/>
                <a:cs typeface="Traditional Arabic" pitchFamily="2" charset="-78"/>
              </a:rPr>
              <a:t> باستخدام عدة رموز تستخدم لتصميم قاعدة البيانات وهي:</a:t>
            </a:r>
          </a:p>
          <a:p>
            <a:pPr algn="just" rtl="1">
              <a:lnSpc>
                <a:spcPct val="150000"/>
              </a:lnSpc>
            </a:pPr>
            <a:r>
              <a:rPr lang="ar-SA" sz="3200">
                <a:latin typeface="Traditional Arabic" pitchFamily="2" charset="-78"/>
                <a:cs typeface="Traditional Arabic" pitchFamily="2" charset="-78"/>
              </a:rPr>
              <a:t>رموز</a:t>
            </a:r>
            <a:r>
              <a:rPr lang="en-GB" sz="3200">
                <a:latin typeface="Traditional Arabic" pitchFamily="2" charset="-78"/>
                <a:cs typeface="Traditional Arabic" pitchFamily="2" charset="-78"/>
              </a:rPr>
              <a:t>Chen </a:t>
            </a:r>
            <a:r>
              <a:rPr lang="ar-SA" sz="3200">
                <a:latin typeface="Traditional Arabic" pitchFamily="2" charset="-78"/>
                <a:cs typeface="Traditional Arabic" pitchFamily="2" charset="-78"/>
              </a:rPr>
              <a:t> و</a:t>
            </a:r>
            <a:r>
              <a:rPr lang="en-GB" sz="3200">
                <a:latin typeface="Traditional Arabic" pitchFamily="2" charset="-78"/>
                <a:cs typeface="Traditional Arabic" pitchFamily="2" charset="-78"/>
              </a:rPr>
              <a:t>Crow’s Foot</a:t>
            </a:r>
            <a:r>
              <a:rPr lang="ar-SA" sz="3200">
                <a:latin typeface="Traditional Arabic" pitchFamily="2" charset="-78"/>
                <a:cs typeface="Traditional Arabic" pitchFamily="2" charset="-78"/>
              </a:rPr>
              <a:t> و</a:t>
            </a:r>
            <a:r>
              <a:rPr lang="en-GB" sz="3200">
                <a:latin typeface="Traditional Arabic" pitchFamily="2" charset="-78"/>
                <a:cs typeface="Traditional Arabic" pitchFamily="2" charset="-78"/>
              </a:rPr>
              <a:t>UML</a:t>
            </a:r>
            <a:r>
              <a:rPr lang="ar-SA" sz="3200">
                <a:latin typeface="Traditional Arabic" pitchFamily="2" charset="-78"/>
                <a:cs typeface="Traditional Arabic" pitchFamily="2" charset="-78"/>
              </a:rPr>
              <a:t>، قدم تشين</a:t>
            </a:r>
            <a:r>
              <a:rPr lang="en-GB" sz="3200">
                <a:latin typeface="Traditional Arabic" pitchFamily="2" charset="-78"/>
                <a:cs typeface="Traditional Arabic" pitchFamily="2" charset="-78"/>
              </a:rPr>
              <a:t>Chen </a:t>
            </a:r>
            <a:r>
              <a:rPr lang="ar-SA" sz="3200">
                <a:latin typeface="Traditional Arabic" pitchFamily="2" charset="-78"/>
                <a:cs typeface="Traditional Arabic" pitchFamily="2" charset="-78"/>
              </a:rPr>
              <a:t> سنة 1976 مجموعة من الرموز</a:t>
            </a:r>
            <a:r>
              <a:rPr lang="en-GB" sz="3200">
                <a:latin typeface="Traditional Arabic" pitchFamily="2" charset="-78"/>
                <a:cs typeface="Traditional Arabic" pitchFamily="2" charset="-78"/>
              </a:rPr>
              <a:t>Notation </a:t>
            </a:r>
            <a:r>
              <a:rPr lang="ar-SA" sz="3200">
                <a:latin typeface="Traditional Arabic" pitchFamily="2" charset="-78"/>
                <a:cs typeface="Traditional Arabic" pitchFamily="2" charset="-78"/>
              </a:rPr>
              <a:t> لتمثيل مخطط علاقة الكيان </a:t>
            </a:r>
            <a:r>
              <a:rPr lang="en-US" sz="3200">
                <a:latin typeface="Traditional Arabic" pitchFamily="2" charset="-78"/>
                <a:cs typeface="Traditional Arabic" pitchFamily="2" charset="-78"/>
              </a:rPr>
              <a:t>ERD</a:t>
            </a:r>
            <a:r>
              <a:rPr lang="ar-SA" sz="3200">
                <a:latin typeface="Traditional Arabic" pitchFamily="2" charset="-78"/>
                <a:cs typeface="Traditional Arabic" pitchFamily="2" charset="-78"/>
              </a:rPr>
              <a:t>، والتي سيتم التركيز عليها لتصميم قاعدة البيانات.</a:t>
            </a:r>
            <a:endParaRPr lang="en-US" sz="3200">
              <a:latin typeface="Traditional Arabic" pitchFamily="2" charset="-78"/>
              <a:cs typeface="Traditional Arabic" pitchFamily="2" charset="-78"/>
            </a:endParaRPr>
          </a:p>
        </p:txBody>
      </p:sp>
      <p:pic>
        <p:nvPicPr>
          <p:cNvPr id="21508" name="~PP41479.WAV">
            <a:hlinkClick r:id="" action="ppaction://media"/>
          </p:cNvPr>
          <p:cNvPicPr>
            <a:picLocks noRot="1" noChangeAspect="1" noChangeArrowheads="1"/>
          </p:cNvPicPr>
          <p:nvPr>
            <a:wavAudioFile r:embed="rId1" name="~PP439.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150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150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00CC"/>
                </a:solidFill>
                <a:latin typeface="Traditional Arabic" pitchFamily="18" charset="-78"/>
                <a:cs typeface="Traditional Arabic" pitchFamily="18" charset="-78"/>
              </a:rPr>
              <a:t>الكيان </a:t>
            </a:r>
            <a:r>
              <a:rPr lang="en-GB" sz="3200" b="1" dirty="0">
                <a:solidFill>
                  <a:srgbClr val="0000CC"/>
                </a:solidFill>
                <a:latin typeface="Traditional Arabic" pitchFamily="18" charset="-78"/>
                <a:cs typeface="Traditional Arabic" pitchFamily="18" charset="-78"/>
              </a:rPr>
              <a:t>Entity</a:t>
            </a:r>
            <a:endParaRPr lang="en-US" sz="3200" b="1" dirty="0">
              <a:solidFill>
                <a:srgbClr val="0000CC"/>
              </a:solidFill>
              <a:latin typeface="Traditional Arabic" pitchFamily="18" charset="-78"/>
              <a:ea typeface="+mj-ea"/>
              <a:cs typeface="Traditional Arabic" pitchFamily="18" charset="-78"/>
            </a:endParaRPr>
          </a:p>
        </p:txBody>
      </p:sp>
      <p:sp>
        <p:nvSpPr>
          <p:cNvPr id="22530" name="Rectangle 3"/>
          <p:cNvSpPr txBox="1">
            <a:spLocks noChangeArrowheads="1"/>
          </p:cNvSpPr>
          <p:nvPr/>
        </p:nvSpPr>
        <p:spPr bwMode="auto">
          <a:xfrm>
            <a:off x="671513" y="898525"/>
            <a:ext cx="8458200" cy="4402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buFont typeface="Arial" charset="0"/>
              <a:buChar char="•"/>
            </a:pPr>
            <a:r>
              <a:rPr lang="ar-SA" sz="3200">
                <a:latin typeface="Traditional Arabic" pitchFamily="2" charset="-78"/>
                <a:cs typeface="Traditional Arabic" pitchFamily="2" charset="-78"/>
              </a:rPr>
              <a:t>هو عبارة عن كائن </a:t>
            </a:r>
            <a:r>
              <a:rPr lang="en-GB" sz="3200">
                <a:latin typeface="Traditional Arabic" pitchFamily="2" charset="-78"/>
                <a:cs typeface="Traditional Arabic" pitchFamily="2" charset="-78"/>
              </a:rPr>
              <a:t>Object </a:t>
            </a:r>
            <a:r>
              <a:rPr lang="ar-SA" sz="3200">
                <a:latin typeface="Traditional Arabic" pitchFamily="2" charset="-78"/>
                <a:cs typeface="Traditional Arabic" pitchFamily="2" charset="-78"/>
              </a:rPr>
              <a:t> له خصائص مثل (الطبيب، الطالب، السيارة، الكتاب، ...) والذي يتم تحديده على أن له وجود مستقل عن باقي الكائنات الأخرى.</a:t>
            </a:r>
          </a:p>
          <a:p>
            <a:pPr algn="just" rtl="1">
              <a:buFont typeface="Arial" charset="0"/>
              <a:buChar char="•"/>
            </a:pPr>
            <a:r>
              <a:rPr lang="ar-SA" sz="3200">
                <a:latin typeface="Traditional Arabic" pitchFamily="2" charset="-78"/>
                <a:cs typeface="Traditional Arabic" pitchFamily="2" charset="-78"/>
              </a:rPr>
              <a:t>يتم إنشائه بناء على المعلومات المتعلقة به في متطلبات المؤسسة أو النص.</a:t>
            </a:r>
          </a:p>
          <a:p>
            <a:pPr algn="just" rtl="1">
              <a:buFont typeface="Arial" charset="0"/>
              <a:buChar char="•"/>
            </a:pPr>
            <a:r>
              <a:rPr lang="ar-SA" sz="3200">
                <a:latin typeface="Traditional Arabic" pitchFamily="2" charset="-78"/>
                <a:cs typeface="Traditional Arabic" pitchFamily="2" charset="-78"/>
              </a:rPr>
              <a:t>يتم تمثيل الكيان بمستطيل يحتوي على اسم الكيان، عادة ما يكتب اسم الكيان بداخلة ويكون اسم مفرد.</a:t>
            </a:r>
          </a:p>
          <a:p>
            <a:pPr algn="just" rtl="1">
              <a:buFont typeface="Arial" charset="0"/>
              <a:buChar char="•"/>
            </a:pPr>
            <a:endParaRPr lang="ar-SA" sz="3200">
              <a:latin typeface="Traditional Arabic" pitchFamily="2" charset="-78"/>
              <a:cs typeface="Traditional Arabic" pitchFamily="2" charset="-78"/>
            </a:endParaRPr>
          </a:p>
          <a:p>
            <a:pPr algn="just" rtl="1">
              <a:buFont typeface="Arial" charset="0"/>
              <a:buChar char="•"/>
            </a:pPr>
            <a:endParaRPr lang="ar-SA" sz="3200">
              <a:latin typeface="Traditional Arabic" pitchFamily="2" charset="-78"/>
              <a:cs typeface="Traditional Arabic" pitchFamily="2" charset="-78"/>
            </a:endParaRPr>
          </a:p>
          <a:p>
            <a:pPr algn="just" rtl="1">
              <a:buFont typeface="Arial" charset="0"/>
              <a:buChar char="•"/>
            </a:pPr>
            <a:r>
              <a:rPr lang="en-US" sz="3200">
                <a:latin typeface="Traditional Arabic" pitchFamily="2" charset="-78"/>
                <a:cs typeface="Traditional Arabic" pitchFamily="2" charset="-78"/>
              </a:rPr>
              <a:t> </a:t>
            </a:r>
            <a:r>
              <a:rPr lang="ar-SA" sz="3200">
                <a:latin typeface="Traditional Arabic" pitchFamily="2" charset="-78"/>
                <a:cs typeface="Traditional Arabic" pitchFamily="2" charset="-78"/>
              </a:rPr>
              <a:t>يوجد نوعان من الكيانات: الكيان القوي </a:t>
            </a:r>
            <a:r>
              <a:rPr lang="en-GB" sz="3200">
                <a:latin typeface="Traditional Arabic" pitchFamily="2" charset="-78"/>
                <a:cs typeface="Traditional Arabic" pitchFamily="2" charset="-78"/>
              </a:rPr>
              <a:t>Strong Entity</a:t>
            </a:r>
            <a:r>
              <a:rPr lang="ar-SA" sz="3200">
                <a:latin typeface="Traditional Arabic" pitchFamily="2" charset="-78"/>
                <a:cs typeface="Traditional Arabic" pitchFamily="2" charset="-78"/>
              </a:rPr>
              <a:t> والكيان الضعيف </a:t>
            </a:r>
            <a:r>
              <a:rPr lang="en-GB" sz="3200">
                <a:latin typeface="Traditional Arabic" pitchFamily="2" charset="-78"/>
                <a:cs typeface="Traditional Arabic" pitchFamily="2" charset="-78"/>
              </a:rPr>
              <a:t>Weak Entity</a:t>
            </a:r>
            <a:r>
              <a:rPr lang="ar-SA" sz="3200">
                <a:latin typeface="Traditional Arabic" pitchFamily="2" charset="-78"/>
                <a:cs typeface="Traditional Arabic" pitchFamily="2" charset="-78"/>
              </a:rPr>
              <a:t>.</a:t>
            </a:r>
            <a:endParaRPr lang="en-US" sz="3200">
              <a:latin typeface="Traditional Arabic" pitchFamily="2" charset="-78"/>
              <a:cs typeface="Traditional Arabic" pitchFamily="2" charset="-78"/>
            </a:endParaRPr>
          </a:p>
          <a:p>
            <a:pPr algn="just" rtl="1">
              <a:buFont typeface="Arial" charset="0"/>
              <a:buChar char="•"/>
            </a:pPr>
            <a:endParaRPr lang="en-US" sz="3200">
              <a:latin typeface="Traditional Arabic" pitchFamily="2" charset="-78"/>
              <a:cs typeface="Traditional Arabic" pitchFamily="2" charset="-78"/>
            </a:endParaRPr>
          </a:p>
        </p:txBody>
      </p:sp>
      <p:sp>
        <p:nvSpPr>
          <p:cNvPr id="4" name="Rectangle 3"/>
          <p:cNvSpPr>
            <a:spLocks noChangeArrowheads="1"/>
          </p:cNvSpPr>
          <p:nvPr/>
        </p:nvSpPr>
        <p:spPr bwMode="auto">
          <a:xfrm>
            <a:off x="4016375" y="4005263"/>
            <a:ext cx="2160588" cy="576262"/>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2400" b="1">
                <a:ea typeface="Calibri"/>
              </a:rPr>
              <a:t>طالب</a:t>
            </a:r>
            <a:endParaRPr lang="en-US" sz="2400">
              <a:ea typeface="Calibri"/>
              <a:cs typeface="Arial"/>
            </a:endParaRPr>
          </a:p>
        </p:txBody>
      </p:sp>
      <p:pic>
        <p:nvPicPr>
          <p:cNvPr id="22533" name="~PP31479.WAV">
            <a:hlinkClick r:id="" action="ppaction://media"/>
          </p:cNvPr>
          <p:cNvPicPr>
            <a:picLocks noRot="1" noChangeAspect="1" noChangeArrowheads="1"/>
          </p:cNvPicPr>
          <p:nvPr>
            <a:wavAudioFile r:embed="rId1" name="~PP3152.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25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253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00CC"/>
                </a:solidFill>
                <a:latin typeface="Traditional Arabic" pitchFamily="18" charset="-78"/>
                <a:cs typeface="Traditional Arabic" pitchFamily="18" charset="-78"/>
              </a:rPr>
              <a:t>الكيان القوي </a:t>
            </a:r>
            <a:r>
              <a:rPr lang="en-GB" sz="3200" b="1" dirty="0">
                <a:solidFill>
                  <a:srgbClr val="0000CC"/>
                </a:solidFill>
                <a:latin typeface="Traditional Arabic" pitchFamily="18" charset="-78"/>
                <a:cs typeface="Traditional Arabic" pitchFamily="18" charset="-78"/>
              </a:rPr>
              <a:t>Strong Entity</a:t>
            </a:r>
            <a:endParaRPr lang="en-US" sz="3200" b="1" dirty="0">
              <a:solidFill>
                <a:srgbClr val="0000CC"/>
              </a:solidFill>
              <a:latin typeface="Traditional Arabic" pitchFamily="18" charset="-78"/>
              <a:ea typeface="+mj-ea"/>
              <a:cs typeface="Traditional Arabic" pitchFamily="18" charset="-78"/>
            </a:endParaRPr>
          </a:p>
        </p:txBody>
      </p:sp>
      <p:sp>
        <p:nvSpPr>
          <p:cNvPr id="23554" name="Rectangle 3"/>
          <p:cNvSpPr txBox="1">
            <a:spLocks noChangeArrowheads="1"/>
          </p:cNvSpPr>
          <p:nvPr/>
        </p:nvSpPr>
        <p:spPr bwMode="auto">
          <a:xfrm>
            <a:off x="671513" y="827088"/>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buFont typeface="Arial" charset="0"/>
              <a:buChar char="•"/>
            </a:pPr>
            <a:r>
              <a:rPr lang="ar-SA" sz="3200">
                <a:latin typeface="Traditional Arabic" pitchFamily="2" charset="-78"/>
                <a:cs typeface="Traditional Arabic" pitchFamily="2" charset="-78"/>
              </a:rPr>
              <a:t>هو الكيان المستقل بوجوده عن الكيانات الأخرى في مخطط </a:t>
            </a:r>
            <a:r>
              <a:rPr lang="en-US" sz="3200">
                <a:latin typeface="Traditional Arabic" pitchFamily="2" charset="-78"/>
                <a:cs typeface="Traditional Arabic" pitchFamily="2" charset="-78"/>
              </a:rPr>
              <a:t>ERD</a:t>
            </a:r>
            <a:r>
              <a:rPr lang="ar-SA" sz="3200">
                <a:latin typeface="Traditional Arabic" pitchFamily="2" charset="-78"/>
                <a:cs typeface="Traditional Arabic" pitchFamily="2" charset="-78"/>
              </a:rPr>
              <a:t>، بمعنى أن وجوده داخل المخطط لا يعتمد على وجود الكيانات الأخرى.</a:t>
            </a:r>
          </a:p>
          <a:p>
            <a:pPr algn="just" rtl="1">
              <a:lnSpc>
                <a:spcPct val="150000"/>
              </a:lnSpc>
              <a:buFont typeface="Arial" charset="0"/>
              <a:buChar char="•"/>
            </a:pPr>
            <a:r>
              <a:rPr lang="ar-SA" sz="3200">
                <a:latin typeface="Traditional Arabic" pitchFamily="2" charset="-78"/>
                <a:cs typeface="Traditional Arabic" pitchFamily="2" charset="-78"/>
              </a:rPr>
              <a:t>يسمى الأب </a:t>
            </a:r>
            <a:r>
              <a:rPr lang="en-GB" sz="3200">
                <a:latin typeface="Traditional Arabic" pitchFamily="2" charset="-78"/>
                <a:cs typeface="Traditional Arabic" pitchFamily="2" charset="-78"/>
              </a:rPr>
              <a:t>Parent</a:t>
            </a:r>
            <a:r>
              <a:rPr lang="ar-SA" sz="3200">
                <a:latin typeface="Traditional Arabic" pitchFamily="2" charset="-78"/>
                <a:cs typeface="Traditional Arabic" pitchFamily="2" charset="-78"/>
              </a:rPr>
              <a:t> أو المالك </a:t>
            </a:r>
            <a:r>
              <a:rPr lang="en-GB" sz="3200">
                <a:latin typeface="Traditional Arabic" pitchFamily="2" charset="-78"/>
                <a:cs typeface="Traditional Arabic" pitchFamily="2" charset="-78"/>
              </a:rPr>
              <a:t>Owner</a:t>
            </a:r>
            <a:r>
              <a:rPr lang="ar-SA" sz="3200">
                <a:latin typeface="Traditional Arabic" pitchFamily="2" charset="-78"/>
                <a:cs typeface="Traditional Arabic" pitchFamily="2" charset="-78"/>
              </a:rPr>
              <a:t>.</a:t>
            </a:r>
          </a:p>
          <a:p>
            <a:pPr algn="just" rtl="1">
              <a:lnSpc>
                <a:spcPct val="150000"/>
              </a:lnSpc>
              <a:buFont typeface="Arial" charset="0"/>
              <a:buChar char="•"/>
            </a:pPr>
            <a:r>
              <a:rPr lang="ar-SA" sz="3200">
                <a:latin typeface="Traditional Arabic" pitchFamily="2" charset="-78"/>
                <a:cs typeface="Traditional Arabic" pitchFamily="2" charset="-78"/>
              </a:rPr>
              <a:t>بالنسبة للمفتاح الرئيسي للكيان القوي يتم اختيار الخاصية التي تنطبق عليها شروط المفتاح الرئيسي.</a:t>
            </a:r>
            <a:endParaRPr lang="en-US" sz="3200">
              <a:latin typeface="Traditional Arabic" pitchFamily="2" charset="-78"/>
              <a:cs typeface="Traditional Arabic" pitchFamily="2" charset="-78"/>
            </a:endParaRPr>
          </a:p>
        </p:txBody>
      </p:sp>
      <p:sp>
        <p:nvSpPr>
          <p:cNvPr id="5" name="Rectangle 4"/>
          <p:cNvSpPr>
            <a:spLocks noChangeArrowheads="1"/>
          </p:cNvSpPr>
          <p:nvPr/>
        </p:nvSpPr>
        <p:spPr bwMode="auto">
          <a:xfrm>
            <a:off x="4016375" y="4941888"/>
            <a:ext cx="2160588" cy="574675"/>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2400" b="1">
                <a:ea typeface="Calibri"/>
              </a:rPr>
              <a:t>طالب</a:t>
            </a:r>
            <a:endParaRPr lang="en-US" sz="2400">
              <a:ea typeface="Calibri"/>
              <a:cs typeface="Arial"/>
            </a:endParaRPr>
          </a:p>
        </p:txBody>
      </p:sp>
      <p:pic>
        <p:nvPicPr>
          <p:cNvPr id="23557" name="~PP21494.WAV">
            <a:hlinkClick r:id="" action="ppaction://media"/>
          </p:cNvPr>
          <p:cNvPicPr>
            <a:picLocks noRot="1" noChangeAspect="1" noChangeArrowheads="1"/>
          </p:cNvPicPr>
          <p:nvPr>
            <a:wavAudioFile r:embed="rId1" name="~PP2022.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355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355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00CC"/>
                </a:solidFill>
                <a:latin typeface="Traditional Arabic" pitchFamily="18" charset="-78"/>
                <a:cs typeface="Traditional Arabic" pitchFamily="18" charset="-78"/>
              </a:rPr>
              <a:t>الكيان الضعيف </a:t>
            </a:r>
            <a:r>
              <a:rPr lang="en-GB" sz="3200" b="1" dirty="0">
                <a:solidFill>
                  <a:srgbClr val="0000CC"/>
                </a:solidFill>
                <a:latin typeface="Traditional Arabic" pitchFamily="18" charset="-78"/>
                <a:cs typeface="Traditional Arabic" pitchFamily="18" charset="-78"/>
              </a:rPr>
              <a:t>Weak Entity</a:t>
            </a:r>
            <a:endParaRPr lang="en-US" sz="3200" b="1" dirty="0">
              <a:solidFill>
                <a:srgbClr val="0000CC"/>
              </a:solidFill>
              <a:latin typeface="Traditional Arabic" pitchFamily="18" charset="-78"/>
              <a:ea typeface="+mj-ea"/>
              <a:cs typeface="Traditional Arabic" pitchFamily="18" charset="-78"/>
            </a:endParaRPr>
          </a:p>
        </p:txBody>
      </p:sp>
      <p:sp>
        <p:nvSpPr>
          <p:cNvPr id="24578" name="Rectangle 3"/>
          <p:cNvSpPr txBox="1">
            <a:spLocks noChangeArrowheads="1"/>
          </p:cNvSpPr>
          <p:nvPr/>
        </p:nvSpPr>
        <p:spPr bwMode="auto">
          <a:xfrm>
            <a:off x="671513" y="827088"/>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buFont typeface="Arial" charset="0"/>
              <a:buChar char="•"/>
            </a:pPr>
            <a:r>
              <a:rPr lang="ar-SA" sz="3200">
                <a:latin typeface="Traditional Arabic" pitchFamily="2" charset="-78"/>
                <a:cs typeface="Traditional Arabic" pitchFamily="2" charset="-78"/>
              </a:rPr>
              <a:t>هو الكيان الذي يعتمد وجوده في مخطط </a:t>
            </a:r>
            <a:r>
              <a:rPr lang="en-US" sz="3200">
                <a:latin typeface="Traditional Arabic" pitchFamily="2" charset="-78"/>
                <a:cs typeface="Traditional Arabic" pitchFamily="2" charset="-78"/>
              </a:rPr>
              <a:t>ERD </a:t>
            </a:r>
            <a:r>
              <a:rPr lang="ar-SA" sz="3200">
                <a:latin typeface="Traditional Arabic" pitchFamily="2" charset="-78"/>
                <a:cs typeface="Traditional Arabic" pitchFamily="2" charset="-78"/>
              </a:rPr>
              <a:t> على وجود كيان أخر، بمعنى أنه لا يبقى في المخطط إذا تم حذف الكيان القوي الذي هو مرتبط به، يسمى الابن </a:t>
            </a:r>
            <a:r>
              <a:rPr lang="en-GB" sz="3200">
                <a:latin typeface="Traditional Arabic" pitchFamily="2" charset="-78"/>
                <a:cs typeface="Traditional Arabic" pitchFamily="2" charset="-78"/>
              </a:rPr>
              <a:t>Child</a:t>
            </a:r>
            <a:r>
              <a:rPr lang="ar-SA" sz="3200">
                <a:latin typeface="Traditional Arabic" pitchFamily="2" charset="-78"/>
                <a:cs typeface="Traditional Arabic" pitchFamily="2" charset="-78"/>
              </a:rPr>
              <a:t> أو التابع </a:t>
            </a:r>
            <a:r>
              <a:rPr lang="en-GB" sz="3200">
                <a:latin typeface="Traditional Arabic" pitchFamily="2" charset="-78"/>
                <a:cs typeface="Traditional Arabic" pitchFamily="2" charset="-78"/>
              </a:rPr>
              <a:t>Dependent</a:t>
            </a:r>
            <a:r>
              <a:rPr lang="ar-SA" sz="3200">
                <a:latin typeface="Traditional Arabic" pitchFamily="2" charset="-78"/>
                <a:cs typeface="Traditional Arabic" pitchFamily="2" charset="-78"/>
              </a:rPr>
              <a:t>.</a:t>
            </a:r>
          </a:p>
          <a:p>
            <a:pPr algn="just" rtl="1">
              <a:lnSpc>
                <a:spcPct val="150000"/>
              </a:lnSpc>
              <a:buFont typeface="Arial" charset="0"/>
              <a:buChar char="•"/>
            </a:pPr>
            <a:r>
              <a:rPr lang="ar-SA" sz="3200">
                <a:latin typeface="Traditional Arabic" pitchFamily="2" charset="-78"/>
                <a:cs typeface="Traditional Arabic" pitchFamily="2" charset="-78"/>
              </a:rPr>
              <a:t>بالنسبة للمفتاح الرئيسي في الكيان الضعيف يكون مفتاح مركب، أي يتكون المفتاح المركب من خاصية المفتاح الرئيسي للكيان القوي مع خاصية من خصائص الكيان الضعيف معا.</a:t>
            </a:r>
          </a:p>
          <a:p>
            <a:pPr algn="just" rtl="1">
              <a:lnSpc>
                <a:spcPct val="150000"/>
              </a:lnSpc>
              <a:buFont typeface="Arial" charset="0"/>
              <a:buChar char="•"/>
            </a:pPr>
            <a:r>
              <a:rPr lang="ar-SA" sz="3200">
                <a:latin typeface="Traditional Arabic" pitchFamily="2" charset="-78"/>
                <a:cs typeface="Traditional Arabic" pitchFamily="2" charset="-78"/>
              </a:rPr>
              <a:t>يتم تمثيل الكيان الضعيف بمستطيل مزدوج.</a:t>
            </a:r>
            <a:endParaRPr lang="en-US" sz="3200">
              <a:latin typeface="Traditional Arabic" pitchFamily="2" charset="-78"/>
              <a:cs typeface="Traditional Arabic" pitchFamily="2" charset="-78"/>
            </a:endParaRPr>
          </a:p>
        </p:txBody>
      </p:sp>
      <p:grpSp>
        <p:nvGrpSpPr>
          <p:cNvPr id="24579" name="Group 5"/>
          <p:cNvGrpSpPr>
            <a:grpSpLocks/>
          </p:cNvGrpSpPr>
          <p:nvPr/>
        </p:nvGrpSpPr>
        <p:grpSpPr bwMode="auto">
          <a:xfrm>
            <a:off x="1281113" y="4868863"/>
            <a:ext cx="2016125" cy="800100"/>
            <a:chOff x="0" y="0"/>
            <a:chExt cx="1639570" cy="440055"/>
          </a:xfrm>
        </p:grpSpPr>
        <p:sp>
          <p:nvSpPr>
            <p:cNvPr id="7" name="Rectangle 6"/>
            <p:cNvSpPr>
              <a:spLocks noChangeArrowheads="1"/>
            </p:cNvSpPr>
            <p:nvPr/>
          </p:nvSpPr>
          <p:spPr bwMode="auto">
            <a:xfrm>
              <a:off x="0" y="0"/>
              <a:ext cx="1639570" cy="440055"/>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2000" b="1">
                  <a:ea typeface="Calibri"/>
                </a:rPr>
                <a:t> </a:t>
              </a:r>
              <a:endParaRPr lang="en-US" sz="2000">
                <a:ea typeface="Calibri"/>
                <a:cs typeface="Arial"/>
              </a:endParaRPr>
            </a:p>
          </p:txBody>
        </p:sp>
        <p:sp>
          <p:nvSpPr>
            <p:cNvPr id="8" name="Rectangle 7"/>
            <p:cNvSpPr>
              <a:spLocks noChangeArrowheads="1"/>
            </p:cNvSpPr>
            <p:nvPr/>
          </p:nvSpPr>
          <p:spPr bwMode="auto">
            <a:xfrm>
              <a:off x="49058" y="48895"/>
              <a:ext cx="1527253" cy="344884"/>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2000" b="1" dirty="0">
                  <a:ea typeface="Calibri"/>
                </a:rPr>
                <a:t>زوجة</a:t>
              </a:r>
              <a:endParaRPr lang="en-US" sz="2000" dirty="0">
                <a:ea typeface="Calibri"/>
                <a:cs typeface="Arial"/>
              </a:endParaRPr>
            </a:p>
          </p:txBody>
        </p:sp>
      </p:grpSp>
      <p:pic>
        <p:nvPicPr>
          <p:cNvPr id="24583" name="~PP21494.WAV">
            <a:hlinkClick r:id="" action="ppaction://media"/>
          </p:cNvPr>
          <p:cNvPicPr>
            <a:picLocks noRot="1" noChangeAspect="1" noChangeArrowheads="1"/>
          </p:cNvPicPr>
          <p:nvPr>
            <a:wavAudioFile r:embed="rId1" name="~PP2273.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458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458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00CC"/>
                </a:solidFill>
                <a:latin typeface="Traditional Arabic" pitchFamily="18" charset="-78"/>
                <a:cs typeface="Traditional Arabic" pitchFamily="18" charset="-78"/>
              </a:rPr>
              <a:t>الخاصية </a:t>
            </a:r>
            <a:r>
              <a:rPr lang="en-GB" sz="3200" b="1" dirty="0">
                <a:solidFill>
                  <a:srgbClr val="0000CC"/>
                </a:solidFill>
                <a:latin typeface="Traditional Arabic" pitchFamily="18" charset="-78"/>
                <a:cs typeface="Traditional Arabic" pitchFamily="18" charset="-78"/>
              </a:rPr>
              <a:t>Attribute</a:t>
            </a:r>
            <a:endParaRPr lang="en-US" sz="3200" b="1" dirty="0">
              <a:solidFill>
                <a:srgbClr val="0000CC"/>
              </a:solidFill>
              <a:latin typeface="Traditional Arabic" pitchFamily="18" charset="-78"/>
              <a:ea typeface="+mj-ea"/>
              <a:cs typeface="Traditional Arabic" pitchFamily="18" charset="-78"/>
            </a:endParaRPr>
          </a:p>
        </p:txBody>
      </p:sp>
      <p:sp>
        <p:nvSpPr>
          <p:cNvPr id="25602" name="Rectangle 3"/>
          <p:cNvSpPr txBox="1">
            <a:spLocks noChangeArrowheads="1"/>
          </p:cNvSpPr>
          <p:nvPr/>
        </p:nvSpPr>
        <p:spPr bwMode="auto">
          <a:xfrm>
            <a:off x="671513" y="827088"/>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57200" indent="-45720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buFont typeface="Arial" charset="0"/>
              <a:buChar char="•"/>
            </a:pPr>
            <a:r>
              <a:rPr lang="ar-SA" sz="3200">
                <a:latin typeface="Traditional Arabic" pitchFamily="2" charset="-78"/>
                <a:cs typeface="Traditional Arabic" pitchFamily="2" charset="-78"/>
              </a:rPr>
              <a:t>الخاصية هي صفة الكيان، والتي تصف بعض جوانب الكائن، ولا تعتمد على نوع الكيان قوي أو ضعيف. مثل اسم الطالب، رقم الهاتف، العنوان.</a:t>
            </a:r>
          </a:p>
          <a:p>
            <a:pPr algn="just" rtl="1">
              <a:lnSpc>
                <a:spcPct val="150000"/>
              </a:lnSpc>
              <a:buFont typeface="Arial" charset="0"/>
              <a:buChar char="•"/>
            </a:pPr>
            <a:r>
              <a:rPr lang="ar-SA" sz="3200">
                <a:latin typeface="Traditional Arabic" pitchFamily="2" charset="-78"/>
                <a:cs typeface="Traditional Arabic" pitchFamily="2" charset="-78"/>
              </a:rPr>
              <a:t>يتم تمثيل الصفات عن طريق أشكال بيضاوية وترتبط بمستطيل الكيان بخط، يحتوي كل شكل بيضاوي بداخله على اسم الخاصية التي تمثلها.</a:t>
            </a:r>
          </a:p>
          <a:p>
            <a:pPr algn="just" rtl="1">
              <a:lnSpc>
                <a:spcPct val="150000"/>
              </a:lnSpc>
              <a:buFont typeface="Arial" charset="0"/>
              <a:buChar char="•"/>
            </a:pPr>
            <a:r>
              <a:rPr lang="ar-SA" sz="3200">
                <a:latin typeface="Traditional Arabic" pitchFamily="2" charset="-78"/>
                <a:cs typeface="Traditional Arabic" pitchFamily="2" charset="-78"/>
              </a:rPr>
              <a:t>يتم توضيح الخاصية التي تمثل المفتاح الرئيسي للكيان القوي والضعيف بخط أسفل اسم الخاصية.</a:t>
            </a:r>
          </a:p>
          <a:p>
            <a:pPr algn="just" rtl="1">
              <a:lnSpc>
                <a:spcPct val="150000"/>
              </a:lnSpc>
              <a:buFont typeface="Arial" charset="0"/>
              <a:buChar char="•"/>
            </a:pPr>
            <a:endParaRPr lang="ar-SA" sz="3200">
              <a:latin typeface="Traditional Arabic" pitchFamily="2" charset="-78"/>
              <a:cs typeface="Traditional Arabic" pitchFamily="2" charset="-78"/>
            </a:endParaRPr>
          </a:p>
        </p:txBody>
      </p:sp>
      <p:grpSp>
        <p:nvGrpSpPr>
          <p:cNvPr id="25603" name="Group 16"/>
          <p:cNvGrpSpPr>
            <a:grpSpLocks/>
          </p:cNvGrpSpPr>
          <p:nvPr/>
        </p:nvGrpSpPr>
        <p:grpSpPr bwMode="auto">
          <a:xfrm>
            <a:off x="1712913" y="5043488"/>
            <a:ext cx="4259262" cy="977900"/>
            <a:chOff x="2364" y="6217"/>
            <a:chExt cx="6708" cy="1540"/>
          </a:xfrm>
        </p:grpSpPr>
        <p:sp>
          <p:nvSpPr>
            <p:cNvPr id="18" name="Rectangle 17"/>
            <p:cNvSpPr>
              <a:spLocks noChangeArrowheads="1"/>
            </p:cNvSpPr>
            <p:nvPr/>
          </p:nvSpPr>
          <p:spPr bwMode="auto">
            <a:xfrm>
              <a:off x="4372" y="7064"/>
              <a:ext cx="2580" cy="693"/>
            </a:xfrm>
            <a:prstGeom prst="rect">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2000" b="1" dirty="0">
                  <a:ea typeface="Calibri"/>
                </a:rPr>
                <a:t>طالب</a:t>
              </a:r>
              <a:endParaRPr lang="en-US" sz="2000" dirty="0">
                <a:ea typeface="Calibri"/>
                <a:cs typeface="Arial"/>
              </a:endParaRPr>
            </a:p>
          </p:txBody>
        </p:sp>
        <p:sp>
          <p:nvSpPr>
            <p:cNvPr id="19" name="Oval 18"/>
            <p:cNvSpPr>
              <a:spLocks noChangeArrowheads="1"/>
            </p:cNvSpPr>
            <p:nvPr/>
          </p:nvSpPr>
          <p:spPr bwMode="auto">
            <a:xfrm>
              <a:off x="2364" y="6317"/>
              <a:ext cx="1645" cy="59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a:ea typeface="Calibri"/>
                </a:rPr>
                <a:t>العنوان</a:t>
              </a:r>
              <a:endParaRPr lang="en-US" sz="1400">
                <a:ea typeface="Calibri"/>
                <a:cs typeface="Arial"/>
              </a:endParaRPr>
            </a:p>
          </p:txBody>
        </p:sp>
        <p:sp>
          <p:nvSpPr>
            <p:cNvPr id="20" name="Oval 19"/>
            <p:cNvSpPr>
              <a:spLocks noChangeArrowheads="1"/>
            </p:cNvSpPr>
            <p:nvPr/>
          </p:nvSpPr>
          <p:spPr bwMode="auto">
            <a:xfrm>
              <a:off x="7427" y="6339"/>
              <a:ext cx="1645" cy="598"/>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u="sng">
                  <a:ea typeface="Calibri"/>
                  <a:cs typeface="Traditional Arabic"/>
                </a:rPr>
                <a:t>رقم القيد</a:t>
              </a:r>
              <a:endParaRPr lang="en-US" sz="1400">
                <a:ea typeface="Calibri"/>
                <a:cs typeface="Arial"/>
              </a:endParaRPr>
            </a:p>
            <a:p>
              <a:pPr algn="ctr" fontAlgn="auto">
                <a:lnSpc>
                  <a:spcPct val="107000"/>
                </a:lnSpc>
                <a:spcBef>
                  <a:spcPts val="0"/>
                </a:spcBef>
                <a:spcAft>
                  <a:spcPts val="800"/>
                </a:spcAft>
                <a:defRPr/>
              </a:pPr>
              <a:r>
                <a:rPr lang="en-GB" sz="1400">
                  <a:ea typeface="Calibri"/>
                  <a:cs typeface="Arial"/>
                </a:rPr>
                <a:t> </a:t>
              </a:r>
              <a:endParaRPr lang="en-US" sz="1400">
                <a:ea typeface="Calibri"/>
                <a:cs typeface="Arial"/>
              </a:endParaRPr>
            </a:p>
          </p:txBody>
        </p:sp>
        <p:sp>
          <p:nvSpPr>
            <p:cNvPr id="21" name="Oval 20"/>
            <p:cNvSpPr>
              <a:spLocks noChangeArrowheads="1"/>
            </p:cNvSpPr>
            <p:nvPr/>
          </p:nvSpPr>
          <p:spPr bwMode="auto">
            <a:xfrm>
              <a:off x="4862" y="6217"/>
              <a:ext cx="1645" cy="597"/>
            </a:xfrm>
            <a:prstGeom prst="ellipse">
              <a:avLst/>
            </a:prstGeom>
            <a:ln>
              <a:headEnd/>
              <a:tailEnd/>
            </a:ln>
          </p:spPr>
          <p:style>
            <a:lnRef idx="2">
              <a:schemeClr val="accent1"/>
            </a:lnRef>
            <a:fillRef idx="1">
              <a:schemeClr val="lt1"/>
            </a:fillRef>
            <a:effectRef idx="0">
              <a:schemeClr val="accent1"/>
            </a:effectRef>
            <a:fontRef idx="minor">
              <a:schemeClr val="dk1"/>
            </a:fontRef>
          </p:style>
          <p:txBody>
            <a:bodyPr upright="1"/>
            <a:lstStyle/>
            <a:p>
              <a:pPr algn="ctr" fontAlgn="auto">
                <a:lnSpc>
                  <a:spcPct val="107000"/>
                </a:lnSpc>
                <a:spcBef>
                  <a:spcPts val="0"/>
                </a:spcBef>
                <a:spcAft>
                  <a:spcPts val="800"/>
                </a:spcAft>
                <a:defRPr/>
              </a:pPr>
              <a:r>
                <a:rPr lang="ar-SA" sz="1400">
                  <a:ea typeface="Calibri"/>
                  <a:cs typeface="Traditional Arabic"/>
                </a:rPr>
                <a:t>اسم الطالب</a:t>
              </a:r>
              <a:endParaRPr lang="en-US" sz="1400">
                <a:ea typeface="Calibri"/>
                <a:cs typeface="Arial"/>
              </a:endParaRPr>
            </a:p>
          </p:txBody>
        </p:sp>
        <p:cxnSp>
          <p:nvCxnSpPr>
            <p:cNvPr id="22" name="AutoShape 43"/>
            <p:cNvCxnSpPr>
              <a:cxnSpLocks noChangeShapeType="1"/>
            </p:cNvCxnSpPr>
            <p:nvPr/>
          </p:nvCxnSpPr>
          <p:spPr bwMode="auto">
            <a:xfrm>
              <a:off x="3192" y="6914"/>
              <a:ext cx="1180" cy="475"/>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23" name="AutoShape 44"/>
            <p:cNvCxnSpPr>
              <a:cxnSpLocks noChangeShapeType="1"/>
            </p:cNvCxnSpPr>
            <p:nvPr/>
          </p:nvCxnSpPr>
          <p:spPr bwMode="auto">
            <a:xfrm flipH="1">
              <a:off x="6952" y="6954"/>
              <a:ext cx="1308" cy="435"/>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cxnSp>
          <p:nvCxnSpPr>
            <p:cNvPr id="24" name="AutoShape 45"/>
            <p:cNvCxnSpPr>
              <a:cxnSpLocks noChangeShapeType="1"/>
            </p:cNvCxnSpPr>
            <p:nvPr/>
          </p:nvCxnSpPr>
          <p:spPr bwMode="auto">
            <a:xfrm>
              <a:off x="5679" y="6814"/>
              <a:ext cx="0" cy="250"/>
            </a:xfrm>
            <a:prstGeom prst="straightConnector1">
              <a:avLst/>
            </a:prstGeom>
            <a:ln>
              <a:headEnd/>
              <a:tailEnd/>
            </a:ln>
            <a:extLst/>
          </p:spPr>
          <p:style>
            <a:lnRef idx="2">
              <a:schemeClr val="accent1"/>
            </a:lnRef>
            <a:fillRef idx="1">
              <a:schemeClr val="lt1"/>
            </a:fillRef>
            <a:effectRef idx="0">
              <a:schemeClr val="accent1"/>
            </a:effectRef>
            <a:fontRef idx="minor">
              <a:schemeClr val="dk1"/>
            </a:fontRef>
          </p:style>
        </p:cxnSp>
      </p:grpSp>
      <p:pic>
        <p:nvPicPr>
          <p:cNvPr id="25612" name="~PP31510.WAV">
            <a:hlinkClick r:id="" action="ppaction://media"/>
          </p:cNvPr>
          <p:cNvPicPr>
            <a:picLocks noRot="1" noChangeAspect="1" noChangeArrowheads="1"/>
          </p:cNvPicPr>
          <p:nvPr>
            <a:wavAudioFile r:embed="rId1" name="~PP3291.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56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56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txBox="1">
            <a:spLocks noChangeArrowheads="1"/>
          </p:cNvSpPr>
          <p:nvPr/>
        </p:nvSpPr>
        <p:spPr>
          <a:xfrm>
            <a:off x="704850" y="293688"/>
            <a:ext cx="8331200" cy="533400"/>
          </a:xfrm>
          <a:prstGeom prst="rect">
            <a:avLst/>
          </a:prstGeom>
        </p:spPr>
        <p:txBody>
          <a:bodyPr/>
          <a:lstStyle/>
          <a:p>
            <a:pPr algn="ctr" rtl="1" fontAlgn="auto">
              <a:spcAft>
                <a:spcPts val="0"/>
              </a:spcAft>
              <a:defRPr/>
            </a:pPr>
            <a:r>
              <a:rPr lang="ar-SA" sz="3200" b="1" dirty="0">
                <a:solidFill>
                  <a:srgbClr val="0000CC"/>
                </a:solidFill>
                <a:latin typeface="Traditional Arabic" pitchFamily="18" charset="-78"/>
                <a:cs typeface="Traditional Arabic" pitchFamily="18" charset="-78"/>
              </a:rPr>
              <a:t>أنواع </a:t>
            </a:r>
            <a:r>
              <a:rPr lang="ar-SA" sz="3200" b="1" dirty="0">
                <a:solidFill>
                  <a:srgbClr val="0000CC"/>
                </a:solidFill>
                <a:latin typeface="Traditional Arabic" pitchFamily="18" charset="-78"/>
                <a:cs typeface="Traditional Arabic" pitchFamily="18" charset="-78"/>
              </a:rPr>
              <a:t>الخصائص </a:t>
            </a:r>
            <a:r>
              <a:rPr lang="ar-SA" sz="3200" b="1" dirty="0">
                <a:solidFill>
                  <a:srgbClr val="0000CC"/>
                </a:solidFill>
                <a:latin typeface="Traditional Arabic" pitchFamily="18" charset="-78"/>
                <a:cs typeface="Traditional Arabic" pitchFamily="18" charset="-78"/>
              </a:rPr>
              <a:t>(الصفات) الخاصة بالكيان </a:t>
            </a:r>
            <a:endParaRPr lang="en-US" sz="3200" b="1" dirty="0">
              <a:solidFill>
                <a:srgbClr val="0000CC"/>
              </a:solidFill>
              <a:latin typeface="Traditional Arabic" pitchFamily="18" charset="-78"/>
              <a:ea typeface="+mj-ea"/>
              <a:cs typeface="Traditional Arabic" pitchFamily="18" charset="-78"/>
            </a:endParaRPr>
          </a:p>
        </p:txBody>
      </p:sp>
      <p:sp>
        <p:nvSpPr>
          <p:cNvPr id="26626" name="Rectangle 3"/>
          <p:cNvSpPr txBox="1">
            <a:spLocks noChangeArrowheads="1"/>
          </p:cNvSpPr>
          <p:nvPr/>
        </p:nvSpPr>
        <p:spPr bwMode="auto">
          <a:xfrm>
            <a:off x="671513" y="827088"/>
            <a:ext cx="84582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514350" indent="-514350">
              <a:defRPr>
                <a:solidFill>
                  <a:schemeClr val="tx1"/>
                </a:solidFill>
                <a:latin typeface="Calibri" pitchFamily="34" charset="0"/>
                <a:cs typeface="Arial" charset="0"/>
              </a:defRPr>
            </a:lvl1pPr>
            <a:lvl2pPr marL="742950" indent="-285750">
              <a:defRPr>
                <a:solidFill>
                  <a:schemeClr val="tx1"/>
                </a:solidFill>
                <a:latin typeface="Calibri" pitchFamily="34" charset="0"/>
                <a:cs typeface="Arial" charset="0"/>
              </a:defRPr>
            </a:lvl2pPr>
            <a:lvl3pPr marL="1143000" indent="-228600">
              <a:defRPr>
                <a:solidFill>
                  <a:schemeClr val="tx1"/>
                </a:solidFill>
                <a:latin typeface="Calibri" pitchFamily="34" charset="0"/>
                <a:cs typeface="Arial" charset="0"/>
              </a:defRPr>
            </a:lvl3pPr>
            <a:lvl4pPr marL="1600200" indent="-228600">
              <a:defRPr>
                <a:solidFill>
                  <a:schemeClr val="tx1"/>
                </a:solidFill>
                <a:latin typeface="Calibri" pitchFamily="34" charset="0"/>
                <a:cs typeface="Arial" charset="0"/>
              </a:defRPr>
            </a:lvl4pPr>
            <a:lvl5pPr marL="2057400" indent="-228600">
              <a:defRPr>
                <a:solidFill>
                  <a:schemeClr val="tx1"/>
                </a:solidFill>
                <a:latin typeface="Calibri" pitchFamily="34" charset="0"/>
                <a:cs typeface="Arial" charset="0"/>
              </a:defRPr>
            </a:lvl5pPr>
            <a:lvl6pPr marL="2514600" indent="-228600" fontAlgn="base">
              <a:spcBef>
                <a:spcPct val="0"/>
              </a:spcBef>
              <a:spcAft>
                <a:spcPct val="0"/>
              </a:spcAft>
              <a:defRPr>
                <a:solidFill>
                  <a:schemeClr val="tx1"/>
                </a:solidFill>
                <a:latin typeface="Calibri" pitchFamily="34" charset="0"/>
                <a:cs typeface="Arial" charset="0"/>
              </a:defRPr>
            </a:lvl6pPr>
            <a:lvl7pPr marL="2971800" indent="-228600" fontAlgn="base">
              <a:spcBef>
                <a:spcPct val="0"/>
              </a:spcBef>
              <a:spcAft>
                <a:spcPct val="0"/>
              </a:spcAft>
              <a:defRPr>
                <a:solidFill>
                  <a:schemeClr val="tx1"/>
                </a:solidFill>
                <a:latin typeface="Calibri" pitchFamily="34" charset="0"/>
                <a:cs typeface="Arial" charset="0"/>
              </a:defRPr>
            </a:lvl7pPr>
            <a:lvl8pPr marL="3429000" indent="-228600" fontAlgn="base">
              <a:spcBef>
                <a:spcPct val="0"/>
              </a:spcBef>
              <a:spcAft>
                <a:spcPct val="0"/>
              </a:spcAft>
              <a:defRPr>
                <a:solidFill>
                  <a:schemeClr val="tx1"/>
                </a:solidFill>
                <a:latin typeface="Calibri" pitchFamily="34" charset="0"/>
                <a:cs typeface="Arial" charset="0"/>
              </a:defRPr>
            </a:lvl8pPr>
            <a:lvl9pPr marL="3886200" indent="-228600" fontAlgn="base">
              <a:spcBef>
                <a:spcPct val="0"/>
              </a:spcBef>
              <a:spcAft>
                <a:spcPct val="0"/>
              </a:spcAft>
              <a:defRPr>
                <a:solidFill>
                  <a:schemeClr val="tx1"/>
                </a:solidFill>
                <a:latin typeface="Calibri" pitchFamily="34" charset="0"/>
                <a:cs typeface="Arial" charset="0"/>
              </a:defRPr>
            </a:lvl9pPr>
          </a:lstStyle>
          <a:p>
            <a:pPr algn="just" rtl="1">
              <a:lnSpc>
                <a:spcPct val="150000"/>
              </a:lnSpc>
              <a:buFont typeface="Calibri" pitchFamily="34" charset="0"/>
              <a:buAutoNum type="arabicPeriod"/>
            </a:pPr>
            <a:r>
              <a:rPr lang="ar-SA" sz="3200">
                <a:latin typeface="Traditional Arabic" pitchFamily="2" charset="-78"/>
                <a:cs typeface="Traditional Arabic" pitchFamily="2" charset="-78"/>
              </a:rPr>
              <a:t>الصفة البسيطة </a:t>
            </a:r>
            <a:r>
              <a:rPr lang="en-GB" sz="3200">
                <a:latin typeface="Traditional Arabic" pitchFamily="2" charset="-78"/>
                <a:cs typeface="Traditional Arabic" pitchFamily="2" charset="-78"/>
              </a:rPr>
              <a:t>Simple Attribute</a:t>
            </a:r>
            <a:endParaRPr lang="en-US" sz="3200">
              <a:latin typeface="Traditional Arabic" pitchFamily="2" charset="-78"/>
              <a:cs typeface="Traditional Arabic" pitchFamily="2" charset="-78"/>
            </a:endParaRPr>
          </a:p>
          <a:p>
            <a:pPr algn="just" rtl="1">
              <a:lnSpc>
                <a:spcPct val="150000"/>
              </a:lnSpc>
              <a:buFont typeface="Calibri" pitchFamily="34" charset="0"/>
              <a:buAutoNum type="arabicPeriod"/>
            </a:pPr>
            <a:r>
              <a:rPr lang="ar-SA" sz="3200">
                <a:latin typeface="Traditional Arabic" pitchFamily="2" charset="-78"/>
                <a:cs typeface="Traditional Arabic" pitchFamily="2" charset="-78"/>
              </a:rPr>
              <a:t>الصفة المركبة </a:t>
            </a:r>
            <a:r>
              <a:rPr lang="en-GB" sz="3200">
                <a:latin typeface="Traditional Arabic" pitchFamily="2" charset="-78"/>
                <a:cs typeface="Traditional Arabic" pitchFamily="2" charset="-78"/>
              </a:rPr>
              <a:t>Composite Attribute</a:t>
            </a:r>
            <a:endParaRPr lang="en-US" sz="3200">
              <a:latin typeface="Traditional Arabic" pitchFamily="2" charset="-78"/>
              <a:cs typeface="Traditional Arabic" pitchFamily="2" charset="-78"/>
            </a:endParaRPr>
          </a:p>
          <a:p>
            <a:pPr algn="just" rtl="1">
              <a:lnSpc>
                <a:spcPct val="150000"/>
              </a:lnSpc>
              <a:buFont typeface="Calibri" pitchFamily="34" charset="0"/>
              <a:buAutoNum type="arabicPeriod"/>
            </a:pPr>
            <a:r>
              <a:rPr lang="ar-SA" sz="3200">
                <a:latin typeface="Traditional Arabic" pitchFamily="2" charset="-78"/>
                <a:cs typeface="Traditional Arabic" pitchFamily="2" charset="-78"/>
              </a:rPr>
              <a:t>الصفة ذات القيمة الواحدة </a:t>
            </a:r>
            <a:r>
              <a:rPr lang="en-GB" sz="3200">
                <a:latin typeface="Traditional Arabic" pitchFamily="2" charset="-78"/>
                <a:cs typeface="Traditional Arabic" pitchFamily="2" charset="-78"/>
              </a:rPr>
              <a:t>Single-Valued Attribute</a:t>
            </a:r>
            <a:endParaRPr lang="en-US" sz="3200">
              <a:latin typeface="Traditional Arabic" pitchFamily="2" charset="-78"/>
              <a:cs typeface="Traditional Arabic" pitchFamily="2" charset="-78"/>
            </a:endParaRPr>
          </a:p>
          <a:p>
            <a:pPr algn="just" rtl="1">
              <a:lnSpc>
                <a:spcPct val="150000"/>
              </a:lnSpc>
              <a:buFont typeface="Calibri" pitchFamily="34" charset="0"/>
              <a:buAutoNum type="arabicPeriod"/>
            </a:pPr>
            <a:r>
              <a:rPr lang="ar-SA" sz="3200">
                <a:latin typeface="Traditional Arabic" pitchFamily="2" charset="-78"/>
                <a:cs typeface="Traditional Arabic" pitchFamily="2" charset="-78"/>
              </a:rPr>
              <a:t>الصفة ذات القيمة المتعددة </a:t>
            </a:r>
            <a:r>
              <a:rPr lang="en-GB" sz="3200">
                <a:latin typeface="Traditional Arabic" pitchFamily="2" charset="-78"/>
                <a:cs typeface="Traditional Arabic" pitchFamily="2" charset="-78"/>
              </a:rPr>
              <a:t>Multi</a:t>
            </a:r>
            <a:r>
              <a:rPr lang="en-US" sz="3200">
                <a:latin typeface="Traditional Arabic" pitchFamily="2" charset="-78"/>
                <a:cs typeface="Traditional Arabic" pitchFamily="2" charset="-78"/>
              </a:rPr>
              <a:t>-</a:t>
            </a:r>
            <a:r>
              <a:rPr lang="en-GB" sz="3200">
                <a:latin typeface="Traditional Arabic" pitchFamily="2" charset="-78"/>
                <a:cs typeface="Traditional Arabic" pitchFamily="2" charset="-78"/>
              </a:rPr>
              <a:t>Valued Attribute</a:t>
            </a:r>
            <a:endParaRPr lang="en-US" sz="3200">
              <a:latin typeface="Traditional Arabic" pitchFamily="2" charset="-78"/>
              <a:cs typeface="Traditional Arabic" pitchFamily="2" charset="-78"/>
            </a:endParaRPr>
          </a:p>
          <a:p>
            <a:pPr algn="just" rtl="1">
              <a:lnSpc>
                <a:spcPct val="150000"/>
              </a:lnSpc>
              <a:buFont typeface="Calibri" pitchFamily="34" charset="0"/>
              <a:buAutoNum type="arabicPeriod"/>
            </a:pPr>
            <a:r>
              <a:rPr lang="ar-SA" sz="3200">
                <a:latin typeface="Traditional Arabic" pitchFamily="2" charset="-78"/>
                <a:cs typeface="Traditional Arabic" pitchFamily="2" charset="-78"/>
              </a:rPr>
              <a:t>الصفة المشتقة </a:t>
            </a:r>
            <a:r>
              <a:rPr lang="en-GB" sz="3200">
                <a:latin typeface="Traditional Arabic" pitchFamily="2" charset="-78"/>
                <a:cs typeface="Traditional Arabic" pitchFamily="2" charset="-78"/>
              </a:rPr>
              <a:t>Derived Attribute</a:t>
            </a:r>
            <a:endParaRPr lang="ar-SA" sz="3200">
              <a:latin typeface="Traditional Arabic" pitchFamily="2" charset="-78"/>
              <a:cs typeface="Traditional Arabic" pitchFamily="2" charset="-78"/>
            </a:endParaRPr>
          </a:p>
        </p:txBody>
      </p:sp>
      <p:pic>
        <p:nvPicPr>
          <p:cNvPr id="26628" name="~PP21526.WAV">
            <a:hlinkClick r:id="" action="ppaction://media"/>
          </p:cNvPr>
          <p:cNvPicPr>
            <a:picLocks noRot="1" noChangeAspect="1" noChangeArrowheads="1"/>
          </p:cNvPicPr>
          <p:nvPr>
            <a:wavAudioFile r:embed="rId1" name="~PP2501.WAV"/>
          </p:nvPr>
        </p:nvPicPr>
        <p:blipFill>
          <a:blip r:embed="rId3">
            <a:extLst>
              <a:ext uri="{28A0092B-C50C-407E-A947-70E740481C1C}">
                <a14:useLocalDpi xmlns:a14="http://schemas.microsoft.com/office/drawing/2010/main" val="0"/>
              </a:ext>
            </a:extLst>
          </a:blip>
          <a:srcRect/>
          <a:stretch>
            <a:fillRect/>
          </a:stretch>
        </p:blipFill>
        <p:spPr bwMode="auto">
          <a:xfrm>
            <a:off x="9401175" y="6353175"/>
            <a:ext cx="304800" cy="304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fad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66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26628"/>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سمة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4734</TotalTime>
  <Words>1893</Words>
  <Application>Microsoft Office PowerPoint</Application>
  <PresentationFormat>A4 Paper (210x297 mm)</PresentationFormat>
  <Paragraphs>192</Paragraphs>
  <Slides>25</Slides>
  <Notes>3</Notes>
  <HiddenSlides>0</HiddenSlides>
  <MMClips>25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Calibri</vt:lpstr>
      <vt:lpstr>Arial</vt:lpstr>
      <vt:lpstr>PT Bold Heading</vt:lpstr>
      <vt:lpstr>Traditional Arabic</vt:lpstr>
      <vt:lpstr>Wingdings 3</vt:lpstr>
      <vt:lpstr>Century Schoolbook</vt:lpstr>
      <vt:lpstr>Aharoni</vt:lpstr>
      <vt:lpstr>Office Theme</vt:lpstr>
      <vt:lpstr>جامعة طرابلس كلية تقنية المعلومات</vt:lpstr>
      <vt:lpstr>مواضيع المحاضرة</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Rudwan</dc:creator>
  <cp:lastModifiedBy>Hassan</cp:lastModifiedBy>
  <cp:revision>819</cp:revision>
  <dcterms:created xsi:type="dcterms:W3CDTF">2012-11-26T07:16:59Z</dcterms:created>
  <dcterms:modified xsi:type="dcterms:W3CDTF">2021-03-19T23:12:32Z</dcterms:modified>
</cp:coreProperties>
</file>

<file path=docProps/thumbnail.jpeg>
</file>